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Lora"/>
      <p:regular r:id="rId16"/>
    </p:embeddedFont>
    <p:embeddedFont>
      <p:font typeface="Lora"/>
      <p:regular r:id="rId17"/>
    </p:embeddedFont>
    <p:embeddedFont>
      <p:font typeface="Lora"/>
      <p:regular r:id="rId18"/>
    </p:embeddedFont>
    <p:embeddedFont>
      <p:font typeface="Lora"/>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4-2.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7-6.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7724" y="2197656"/>
            <a:ext cx="7468553" cy="1943100"/>
          </a:xfrm>
          <a:prstGeom prst="rect">
            <a:avLst/>
          </a:prstGeom>
          <a:noFill/>
          <a:ln/>
        </p:spPr>
        <p:txBody>
          <a:bodyPr wrap="square" lIns="0" tIns="0" rIns="0" bIns="0" rtlCol="0" anchor="t"/>
          <a:lstStyle/>
          <a:p>
            <a:pPr indent="0" marL="0">
              <a:lnSpc>
                <a:spcPts val="7650"/>
              </a:lnSpc>
              <a:buNone/>
            </a:pPr>
            <a:r>
              <a:rPr lang="en-US" sz="6100" dirty="0">
                <a:solidFill>
                  <a:srgbClr val="F98AC7"/>
                </a:solidFill>
                <a:latin typeface="Lora" pitchFamily="34" charset="0"/>
                <a:ea typeface="Lora" pitchFamily="34" charset="-122"/>
                <a:cs typeface="Lora" pitchFamily="34" charset="-120"/>
              </a:rPr>
              <a:t>Enterprise Data Architecture</a:t>
            </a:r>
            <a:endParaRPr lang="en-US" sz="6100" dirty="0"/>
          </a:p>
        </p:txBody>
      </p:sp>
      <p:sp>
        <p:nvSpPr>
          <p:cNvPr id="6" name="Text 3"/>
          <p:cNvSpPr/>
          <p:nvPr/>
        </p:nvSpPr>
        <p:spPr>
          <a:xfrm>
            <a:off x="837724" y="4499729"/>
            <a:ext cx="7468553"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In this presentation, I will share my experience working with enterprise data architecture, highlighting best practices and industry standards. We will dive into DAMA-DMBOK, TOGAF, and ARIS tools, demonstrating their practical application through a real-world example.</a:t>
            </a:r>
            <a:endParaRPr lang="en-US" sz="18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14630400" cy="2608183"/>
          </a:xfrm>
          <a:prstGeom prst="rect">
            <a:avLst/>
          </a:prstGeom>
        </p:spPr>
      </p:pic>
      <p:sp>
        <p:nvSpPr>
          <p:cNvPr id="5" name="Text 2"/>
          <p:cNvSpPr/>
          <p:nvPr/>
        </p:nvSpPr>
        <p:spPr>
          <a:xfrm>
            <a:off x="822127" y="3349943"/>
            <a:ext cx="9059466" cy="613767"/>
          </a:xfrm>
          <a:prstGeom prst="rect">
            <a:avLst/>
          </a:prstGeom>
          <a:noFill/>
          <a:ln/>
        </p:spPr>
        <p:txBody>
          <a:bodyPr wrap="none" lIns="0" tIns="0" rIns="0" bIns="0" rtlCol="0" anchor="t"/>
          <a:lstStyle/>
          <a:p>
            <a:pPr indent="0" marL="0">
              <a:lnSpc>
                <a:spcPts val="4800"/>
              </a:lnSpc>
              <a:buNone/>
            </a:pPr>
            <a:r>
              <a:rPr lang="en-US" sz="3850" dirty="0">
                <a:solidFill>
                  <a:srgbClr val="F98AC7"/>
                </a:solidFill>
                <a:latin typeface="Lora" pitchFamily="34" charset="0"/>
                <a:ea typeface="Lora" pitchFamily="34" charset="-122"/>
                <a:cs typeface="Lora" pitchFamily="34" charset="-120"/>
              </a:rPr>
              <a:t>Overview of DAMA-DMBOK Framework</a:t>
            </a:r>
            <a:endParaRPr lang="en-US" sz="3850" dirty="0"/>
          </a:p>
        </p:txBody>
      </p:sp>
      <p:sp>
        <p:nvSpPr>
          <p:cNvPr id="6" name="Shape 3"/>
          <p:cNvSpPr/>
          <p:nvPr/>
        </p:nvSpPr>
        <p:spPr>
          <a:xfrm>
            <a:off x="822127" y="4511278"/>
            <a:ext cx="469463" cy="469463"/>
          </a:xfrm>
          <a:prstGeom prst="roundRect">
            <a:avLst>
              <a:gd name="adj" fmla="val 6667"/>
            </a:avLst>
          </a:prstGeom>
          <a:solidFill>
            <a:srgbClr val="444752"/>
          </a:solidFill>
          <a:ln/>
        </p:spPr>
      </p:sp>
      <p:sp>
        <p:nvSpPr>
          <p:cNvPr id="7" name="Text 4"/>
          <p:cNvSpPr/>
          <p:nvPr/>
        </p:nvSpPr>
        <p:spPr>
          <a:xfrm>
            <a:off x="1003221" y="4598670"/>
            <a:ext cx="107275" cy="294561"/>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Lora" pitchFamily="34" charset="0"/>
                <a:ea typeface="Lora" pitchFamily="34" charset="-122"/>
                <a:cs typeface="Lora" pitchFamily="34" charset="-120"/>
              </a:rPr>
              <a:t>1</a:t>
            </a:r>
            <a:endParaRPr lang="en-US" sz="2300" dirty="0"/>
          </a:p>
        </p:txBody>
      </p:sp>
      <p:sp>
        <p:nvSpPr>
          <p:cNvPr id="8" name="Text 5"/>
          <p:cNvSpPr/>
          <p:nvPr/>
        </p:nvSpPr>
        <p:spPr>
          <a:xfrm>
            <a:off x="1500188" y="4511278"/>
            <a:ext cx="4338518" cy="306824"/>
          </a:xfrm>
          <a:prstGeom prst="rect">
            <a:avLst/>
          </a:prstGeom>
          <a:noFill/>
          <a:ln/>
        </p:spPr>
        <p:txBody>
          <a:bodyPr wrap="none" lIns="0" tIns="0" rIns="0" bIns="0" rtlCol="0" anchor="t"/>
          <a:lstStyle/>
          <a:p>
            <a:pPr indent="0" marL="0">
              <a:lnSpc>
                <a:spcPts val="2400"/>
              </a:lnSpc>
              <a:buNone/>
            </a:pPr>
            <a:r>
              <a:rPr lang="en-US" sz="1900" dirty="0">
                <a:solidFill>
                  <a:srgbClr val="D6E5EF"/>
                </a:solidFill>
                <a:latin typeface="Lora" pitchFamily="34" charset="0"/>
                <a:ea typeface="Lora" pitchFamily="34" charset="-122"/>
                <a:cs typeface="Lora" pitchFamily="34" charset="-120"/>
              </a:rPr>
              <a:t>Data Management Body of Knowledge</a:t>
            </a:r>
            <a:endParaRPr lang="en-US" sz="1900" dirty="0"/>
          </a:p>
        </p:txBody>
      </p:sp>
      <p:sp>
        <p:nvSpPr>
          <p:cNvPr id="9" name="Text 6"/>
          <p:cNvSpPr/>
          <p:nvPr/>
        </p:nvSpPr>
        <p:spPr>
          <a:xfrm>
            <a:off x="1500188" y="4943237"/>
            <a:ext cx="5710714" cy="667703"/>
          </a:xfrm>
          <a:prstGeom prst="rect">
            <a:avLst/>
          </a:prstGeom>
          <a:noFill/>
          <a:ln/>
        </p:spPr>
        <p:txBody>
          <a:bodyPr wrap="square" lIns="0" tIns="0" rIns="0" bIns="0" rtlCol="0" anchor="t"/>
          <a:lstStyle/>
          <a:p>
            <a:pPr indent="0" marL="0">
              <a:lnSpc>
                <a:spcPts val="2600"/>
              </a:lnSpc>
              <a:buNone/>
            </a:pPr>
            <a:r>
              <a:rPr lang="en-US" sz="1600" dirty="0">
                <a:solidFill>
                  <a:srgbClr val="D6E5EF"/>
                </a:solidFill>
                <a:latin typeface="Source Sans Pro" pitchFamily="34" charset="0"/>
                <a:ea typeface="Source Sans Pro" pitchFamily="34" charset="-122"/>
                <a:cs typeface="Source Sans Pro" pitchFamily="34" charset="-120"/>
              </a:rPr>
              <a:t>The DAMA-DMBOK is a comprehensive guide to data management, encompassing the full data lifecycle.</a:t>
            </a:r>
            <a:endParaRPr lang="en-US" sz="1600" dirty="0"/>
          </a:p>
        </p:txBody>
      </p:sp>
      <p:sp>
        <p:nvSpPr>
          <p:cNvPr id="10" name="Shape 7"/>
          <p:cNvSpPr/>
          <p:nvPr/>
        </p:nvSpPr>
        <p:spPr>
          <a:xfrm>
            <a:off x="7419499" y="4511278"/>
            <a:ext cx="469463" cy="469463"/>
          </a:xfrm>
          <a:prstGeom prst="roundRect">
            <a:avLst>
              <a:gd name="adj" fmla="val 6667"/>
            </a:avLst>
          </a:prstGeom>
          <a:solidFill>
            <a:srgbClr val="444752"/>
          </a:solidFill>
          <a:ln/>
        </p:spPr>
      </p:sp>
      <p:sp>
        <p:nvSpPr>
          <p:cNvPr id="11" name="Text 8"/>
          <p:cNvSpPr/>
          <p:nvPr/>
        </p:nvSpPr>
        <p:spPr>
          <a:xfrm>
            <a:off x="7575113" y="4598670"/>
            <a:ext cx="158234" cy="294561"/>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Lora" pitchFamily="34" charset="0"/>
                <a:ea typeface="Lora" pitchFamily="34" charset="-122"/>
                <a:cs typeface="Lora" pitchFamily="34" charset="-120"/>
              </a:rPr>
              <a:t>2</a:t>
            </a:r>
            <a:endParaRPr lang="en-US" sz="2300" dirty="0"/>
          </a:p>
        </p:txBody>
      </p:sp>
      <p:sp>
        <p:nvSpPr>
          <p:cNvPr id="12" name="Text 9"/>
          <p:cNvSpPr/>
          <p:nvPr/>
        </p:nvSpPr>
        <p:spPr>
          <a:xfrm>
            <a:off x="8097560" y="4511278"/>
            <a:ext cx="3306128" cy="306824"/>
          </a:xfrm>
          <a:prstGeom prst="rect">
            <a:avLst/>
          </a:prstGeom>
          <a:noFill/>
          <a:ln/>
        </p:spPr>
        <p:txBody>
          <a:bodyPr wrap="none" lIns="0" tIns="0" rIns="0" bIns="0" rtlCol="0" anchor="t"/>
          <a:lstStyle/>
          <a:p>
            <a:pPr indent="0" marL="0">
              <a:lnSpc>
                <a:spcPts val="2400"/>
              </a:lnSpc>
              <a:buNone/>
            </a:pPr>
            <a:r>
              <a:rPr lang="en-US" sz="1900" dirty="0">
                <a:solidFill>
                  <a:srgbClr val="D6E5EF"/>
                </a:solidFill>
                <a:latin typeface="Lora" pitchFamily="34" charset="0"/>
                <a:ea typeface="Lora" pitchFamily="34" charset="-122"/>
                <a:cs typeface="Lora" pitchFamily="34" charset="-120"/>
              </a:rPr>
              <a:t>Best Practices and Standards</a:t>
            </a:r>
            <a:endParaRPr lang="en-US" sz="1900" dirty="0"/>
          </a:p>
        </p:txBody>
      </p:sp>
      <p:sp>
        <p:nvSpPr>
          <p:cNvPr id="13" name="Text 10"/>
          <p:cNvSpPr/>
          <p:nvPr/>
        </p:nvSpPr>
        <p:spPr>
          <a:xfrm>
            <a:off x="8097560" y="4943237"/>
            <a:ext cx="5710714" cy="667703"/>
          </a:xfrm>
          <a:prstGeom prst="rect">
            <a:avLst/>
          </a:prstGeom>
          <a:noFill/>
          <a:ln/>
        </p:spPr>
        <p:txBody>
          <a:bodyPr wrap="square" lIns="0" tIns="0" rIns="0" bIns="0" rtlCol="0" anchor="t"/>
          <a:lstStyle/>
          <a:p>
            <a:pPr indent="0" marL="0">
              <a:lnSpc>
                <a:spcPts val="2600"/>
              </a:lnSpc>
              <a:buNone/>
            </a:pPr>
            <a:r>
              <a:rPr lang="en-US" sz="1600" dirty="0">
                <a:solidFill>
                  <a:srgbClr val="D6E5EF"/>
                </a:solidFill>
                <a:latin typeface="Source Sans Pro" pitchFamily="34" charset="0"/>
                <a:ea typeface="Source Sans Pro" pitchFamily="34" charset="-122"/>
                <a:cs typeface="Source Sans Pro" pitchFamily="34" charset="-120"/>
              </a:rPr>
              <a:t>It provides a standardized framework for addressing data-related challenges and ensuring data quality, integrity, and security.</a:t>
            </a:r>
            <a:endParaRPr lang="en-US" sz="1600" dirty="0"/>
          </a:p>
        </p:txBody>
      </p:sp>
      <p:sp>
        <p:nvSpPr>
          <p:cNvPr id="14" name="Shape 11"/>
          <p:cNvSpPr/>
          <p:nvPr/>
        </p:nvSpPr>
        <p:spPr>
          <a:xfrm>
            <a:off x="822127" y="6054209"/>
            <a:ext cx="469463" cy="469463"/>
          </a:xfrm>
          <a:prstGeom prst="roundRect">
            <a:avLst>
              <a:gd name="adj" fmla="val 6667"/>
            </a:avLst>
          </a:prstGeom>
          <a:solidFill>
            <a:srgbClr val="444752"/>
          </a:solidFill>
          <a:ln/>
        </p:spPr>
      </p:sp>
      <p:sp>
        <p:nvSpPr>
          <p:cNvPr id="15" name="Text 12"/>
          <p:cNvSpPr/>
          <p:nvPr/>
        </p:nvSpPr>
        <p:spPr>
          <a:xfrm>
            <a:off x="974765" y="6141601"/>
            <a:ext cx="164068" cy="294561"/>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Lora" pitchFamily="34" charset="0"/>
                <a:ea typeface="Lora" pitchFamily="34" charset="-122"/>
                <a:cs typeface="Lora" pitchFamily="34" charset="-120"/>
              </a:rPr>
              <a:t>3</a:t>
            </a:r>
            <a:endParaRPr lang="en-US" sz="2300" dirty="0"/>
          </a:p>
        </p:txBody>
      </p:sp>
      <p:sp>
        <p:nvSpPr>
          <p:cNvPr id="16" name="Text 13"/>
          <p:cNvSpPr/>
          <p:nvPr/>
        </p:nvSpPr>
        <p:spPr>
          <a:xfrm>
            <a:off x="1500188" y="6054209"/>
            <a:ext cx="2454831" cy="306824"/>
          </a:xfrm>
          <a:prstGeom prst="rect">
            <a:avLst/>
          </a:prstGeom>
          <a:noFill/>
          <a:ln/>
        </p:spPr>
        <p:txBody>
          <a:bodyPr wrap="none" lIns="0" tIns="0" rIns="0" bIns="0" rtlCol="0" anchor="t"/>
          <a:lstStyle/>
          <a:p>
            <a:pPr indent="0" marL="0">
              <a:lnSpc>
                <a:spcPts val="2400"/>
              </a:lnSpc>
              <a:buNone/>
            </a:pPr>
            <a:r>
              <a:rPr lang="en-US" sz="1900" dirty="0">
                <a:solidFill>
                  <a:srgbClr val="D6E5EF"/>
                </a:solidFill>
                <a:latin typeface="Lora" pitchFamily="34" charset="0"/>
                <a:ea typeface="Lora" pitchFamily="34" charset="-122"/>
                <a:cs typeface="Lora" pitchFamily="34" charset="-120"/>
              </a:rPr>
              <a:t>Unified Approach</a:t>
            </a:r>
            <a:endParaRPr lang="en-US" sz="1900" dirty="0"/>
          </a:p>
        </p:txBody>
      </p:sp>
      <p:sp>
        <p:nvSpPr>
          <p:cNvPr id="17" name="Text 14"/>
          <p:cNvSpPr/>
          <p:nvPr/>
        </p:nvSpPr>
        <p:spPr>
          <a:xfrm>
            <a:off x="1500188" y="6486168"/>
            <a:ext cx="5710714" cy="1001554"/>
          </a:xfrm>
          <a:prstGeom prst="rect">
            <a:avLst/>
          </a:prstGeom>
          <a:noFill/>
          <a:ln/>
        </p:spPr>
        <p:txBody>
          <a:bodyPr wrap="square" lIns="0" tIns="0" rIns="0" bIns="0" rtlCol="0" anchor="t"/>
          <a:lstStyle/>
          <a:p>
            <a:pPr indent="0" marL="0">
              <a:lnSpc>
                <a:spcPts val="2600"/>
              </a:lnSpc>
              <a:buNone/>
            </a:pPr>
            <a:r>
              <a:rPr lang="en-US" sz="1600" dirty="0">
                <a:solidFill>
                  <a:srgbClr val="D6E5EF"/>
                </a:solidFill>
                <a:latin typeface="Source Sans Pro" pitchFamily="34" charset="0"/>
                <a:ea typeface="Source Sans Pro" pitchFamily="34" charset="-122"/>
                <a:cs typeface="Source Sans Pro" pitchFamily="34" charset="-120"/>
              </a:rPr>
              <a:t>DAMA-DMBOK promotes a consistent approach to data management across organizations, fostering collaboration and efficiency.</a:t>
            </a:r>
            <a:endParaRPr lang="en-US" sz="1600" dirty="0"/>
          </a:p>
        </p:txBody>
      </p:sp>
      <p:sp>
        <p:nvSpPr>
          <p:cNvPr id="18" name="Shape 15"/>
          <p:cNvSpPr/>
          <p:nvPr/>
        </p:nvSpPr>
        <p:spPr>
          <a:xfrm>
            <a:off x="7419499" y="6054209"/>
            <a:ext cx="469463" cy="469463"/>
          </a:xfrm>
          <a:prstGeom prst="roundRect">
            <a:avLst>
              <a:gd name="adj" fmla="val 6667"/>
            </a:avLst>
          </a:prstGeom>
          <a:solidFill>
            <a:srgbClr val="444752"/>
          </a:solidFill>
          <a:ln/>
        </p:spPr>
      </p:sp>
      <p:sp>
        <p:nvSpPr>
          <p:cNvPr id="19" name="Text 16"/>
          <p:cNvSpPr/>
          <p:nvPr/>
        </p:nvSpPr>
        <p:spPr>
          <a:xfrm>
            <a:off x="7574399" y="6141601"/>
            <a:ext cx="159663" cy="294561"/>
          </a:xfrm>
          <a:prstGeom prst="rect">
            <a:avLst/>
          </a:prstGeom>
          <a:noFill/>
          <a:ln/>
        </p:spPr>
        <p:txBody>
          <a:bodyPr wrap="none" lIns="0" tIns="0" rIns="0" bIns="0" rtlCol="0" anchor="t"/>
          <a:lstStyle/>
          <a:p>
            <a:pPr algn="ctr" indent="0" marL="0">
              <a:lnSpc>
                <a:spcPts val="2300"/>
              </a:lnSpc>
              <a:buNone/>
            </a:pPr>
            <a:r>
              <a:rPr lang="en-US" sz="2300" dirty="0">
                <a:solidFill>
                  <a:srgbClr val="D6E5EF"/>
                </a:solidFill>
                <a:latin typeface="Lora" pitchFamily="34" charset="0"/>
                <a:ea typeface="Lora" pitchFamily="34" charset="-122"/>
                <a:cs typeface="Lora" pitchFamily="34" charset="-120"/>
              </a:rPr>
              <a:t>4</a:t>
            </a:r>
            <a:endParaRPr lang="en-US" sz="2300" dirty="0"/>
          </a:p>
        </p:txBody>
      </p:sp>
      <p:sp>
        <p:nvSpPr>
          <p:cNvPr id="20" name="Text 17"/>
          <p:cNvSpPr/>
          <p:nvPr/>
        </p:nvSpPr>
        <p:spPr>
          <a:xfrm>
            <a:off x="8097560" y="6054209"/>
            <a:ext cx="2454831" cy="306824"/>
          </a:xfrm>
          <a:prstGeom prst="rect">
            <a:avLst/>
          </a:prstGeom>
          <a:noFill/>
          <a:ln/>
        </p:spPr>
        <p:txBody>
          <a:bodyPr wrap="none" lIns="0" tIns="0" rIns="0" bIns="0" rtlCol="0" anchor="t"/>
          <a:lstStyle/>
          <a:p>
            <a:pPr indent="0" marL="0">
              <a:lnSpc>
                <a:spcPts val="2400"/>
              </a:lnSpc>
              <a:buNone/>
            </a:pPr>
            <a:r>
              <a:rPr lang="en-US" sz="1900" dirty="0">
                <a:solidFill>
                  <a:srgbClr val="D6E5EF"/>
                </a:solidFill>
                <a:latin typeface="Lora" pitchFamily="34" charset="0"/>
                <a:ea typeface="Lora" pitchFamily="34" charset="-122"/>
                <a:cs typeface="Lora" pitchFamily="34" charset="-120"/>
              </a:rPr>
              <a:t>Industry Recognition</a:t>
            </a:r>
            <a:endParaRPr lang="en-US" sz="1900" dirty="0"/>
          </a:p>
        </p:txBody>
      </p:sp>
      <p:sp>
        <p:nvSpPr>
          <p:cNvPr id="21" name="Text 18"/>
          <p:cNvSpPr/>
          <p:nvPr/>
        </p:nvSpPr>
        <p:spPr>
          <a:xfrm>
            <a:off x="8097560" y="6486168"/>
            <a:ext cx="5710714" cy="1001554"/>
          </a:xfrm>
          <a:prstGeom prst="rect">
            <a:avLst/>
          </a:prstGeom>
          <a:noFill/>
          <a:ln/>
        </p:spPr>
        <p:txBody>
          <a:bodyPr wrap="square" lIns="0" tIns="0" rIns="0" bIns="0" rtlCol="0" anchor="t"/>
          <a:lstStyle/>
          <a:p>
            <a:pPr indent="0" marL="0">
              <a:lnSpc>
                <a:spcPts val="2600"/>
              </a:lnSpc>
              <a:buNone/>
            </a:pPr>
            <a:r>
              <a:rPr lang="en-US" sz="1600" dirty="0">
                <a:solidFill>
                  <a:srgbClr val="D6E5EF"/>
                </a:solidFill>
                <a:latin typeface="Source Sans Pro" pitchFamily="34" charset="0"/>
                <a:ea typeface="Source Sans Pro" pitchFamily="34" charset="-122"/>
                <a:cs typeface="Source Sans Pro" pitchFamily="34" charset="-120"/>
              </a:rPr>
              <a:t>This framework is widely recognized and adopted by data professionals globally, fostering knowledge sharing and best practice adoption.</a:t>
            </a:r>
            <a:endParaRPr lang="en-US" sz="160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104811" y="1029772"/>
            <a:ext cx="5864423" cy="519708"/>
          </a:xfrm>
          <a:prstGeom prst="rect">
            <a:avLst/>
          </a:prstGeom>
          <a:noFill/>
          <a:ln/>
        </p:spPr>
        <p:txBody>
          <a:bodyPr wrap="none" lIns="0" tIns="0" rIns="0" bIns="0" rtlCol="0" anchor="t"/>
          <a:lstStyle/>
          <a:p>
            <a:pPr indent="0" marL="0">
              <a:lnSpc>
                <a:spcPts val="4050"/>
              </a:lnSpc>
              <a:buNone/>
            </a:pPr>
            <a:r>
              <a:rPr lang="en-US" sz="3250" dirty="0">
                <a:solidFill>
                  <a:srgbClr val="F98AC7"/>
                </a:solidFill>
                <a:latin typeface="Lora" pitchFamily="34" charset="0"/>
                <a:ea typeface="Lora" pitchFamily="34" charset="-122"/>
                <a:cs typeface="Lora" pitchFamily="34" charset="-120"/>
              </a:rPr>
              <a:t>Applying TOGAF Methodology</a:t>
            </a:r>
            <a:endParaRPr lang="en-US" sz="3250" dirty="0"/>
          </a:p>
        </p:txBody>
      </p:sp>
      <p:sp>
        <p:nvSpPr>
          <p:cNvPr id="6" name="Shape 3"/>
          <p:cNvSpPr/>
          <p:nvPr/>
        </p:nvSpPr>
        <p:spPr>
          <a:xfrm>
            <a:off x="6358414" y="1814513"/>
            <a:ext cx="22860" cy="5385197"/>
          </a:xfrm>
          <a:prstGeom prst="roundRect">
            <a:avLst>
              <a:gd name="adj" fmla="val 115954"/>
            </a:avLst>
          </a:prstGeom>
          <a:solidFill>
            <a:srgbClr val="5D606B"/>
          </a:solidFill>
          <a:ln/>
        </p:spPr>
      </p:sp>
      <p:sp>
        <p:nvSpPr>
          <p:cNvPr id="7" name="Shape 4"/>
          <p:cNvSpPr/>
          <p:nvPr/>
        </p:nvSpPr>
        <p:spPr>
          <a:xfrm>
            <a:off x="6545759" y="2200513"/>
            <a:ext cx="618411" cy="22860"/>
          </a:xfrm>
          <a:prstGeom prst="roundRect">
            <a:avLst>
              <a:gd name="adj" fmla="val 115954"/>
            </a:avLst>
          </a:prstGeom>
          <a:solidFill>
            <a:srgbClr val="5D606B"/>
          </a:solidFill>
          <a:ln/>
        </p:spPr>
      </p:sp>
      <p:sp>
        <p:nvSpPr>
          <p:cNvPr id="8" name="Shape 5"/>
          <p:cNvSpPr/>
          <p:nvPr/>
        </p:nvSpPr>
        <p:spPr>
          <a:xfrm>
            <a:off x="6171069" y="2013228"/>
            <a:ext cx="397550" cy="397550"/>
          </a:xfrm>
          <a:prstGeom prst="roundRect">
            <a:avLst>
              <a:gd name="adj" fmla="val 6668"/>
            </a:avLst>
          </a:prstGeom>
          <a:solidFill>
            <a:srgbClr val="444752"/>
          </a:solidFill>
          <a:ln/>
        </p:spPr>
      </p:sp>
      <p:sp>
        <p:nvSpPr>
          <p:cNvPr id="9" name="Text 6"/>
          <p:cNvSpPr/>
          <p:nvPr/>
        </p:nvSpPr>
        <p:spPr>
          <a:xfrm>
            <a:off x="6324421" y="2087285"/>
            <a:ext cx="90845" cy="249436"/>
          </a:xfrm>
          <a:prstGeom prst="rect">
            <a:avLst/>
          </a:prstGeom>
          <a:noFill/>
          <a:ln/>
        </p:spPr>
        <p:txBody>
          <a:bodyPr wrap="none" lIns="0" tIns="0" rIns="0" bIns="0" rtlCol="0" anchor="t"/>
          <a:lstStyle/>
          <a:p>
            <a:pPr algn="ctr" indent="0" marL="0">
              <a:lnSpc>
                <a:spcPts val="1950"/>
              </a:lnSpc>
              <a:buNone/>
            </a:pPr>
            <a:r>
              <a:rPr lang="en-US" sz="1950" dirty="0">
                <a:solidFill>
                  <a:srgbClr val="D6E5EF"/>
                </a:solidFill>
                <a:latin typeface="Lora" pitchFamily="34" charset="0"/>
                <a:ea typeface="Lora" pitchFamily="34" charset="-122"/>
                <a:cs typeface="Lora" pitchFamily="34" charset="-120"/>
              </a:rPr>
              <a:t>1</a:t>
            </a:r>
            <a:endParaRPr lang="en-US" sz="1950" dirty="0"/>
          </a:p>
        </p:txBody>
      </p:sp>
      <p:sp>
        <p:nvSpPr>
          <p:cNvPr id="10" name="Text 7"/>
          <p:cNvSpPr/>
          <p:nvPr/>
        </p:nvSpPr>
        <p:spPr>
          <a:xfrm>
            <a:off x="7341751" y="1991201"/>
            <a:ext cx="2078950" cy="259794"/>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Architecture Vision</a:t>
            </a:r>
            <a:endParaRPr lang="en-US" sz="1600" dirty="0"/>
          </a:p>
        </p:txBody>
      </p:sp>
      <p:sp>
        <p:nvSpPr>
          <p:cNvPr id="11" name="Text 8"/>
          <p:cNvSpPr/>
          <p:nvPr/>
        </p:nvSpPr>
        <p:spPr>
          <a:xfrm>
            <a:off x="7341751" y="2356961"/>
            <a:ext cx="6670238" cy="282654"/>
          </a:xfrm>
          <a:prstGeom prst="rect">
            <a:avLst/>
          </a:prstGeom>
          <a:noFill/>
          <a:ln/>
        </p:spPr>
        <p:txBody>
          <a:bodyPr wrap="none" lIns="0" tIns="0" rIns="0" bIns="0" rtlCol="0" anchor="t"/>
          <a:lstStyle/>
          <a:p>
            <a:pPr algn="l" indent="0" marL="0">
              <a:lnSpc>
                <a:spcPts val="2200"/>
              </a:lnSpc>
              <a:buNone/>
            </a:pPr>
            <a:r>
              <a:rPr lang="en-US" sz="1350" dirty="0">
                <a:solidFill>
                  <a:srgbClr val="D6E5EF"/>
                </a:solidFill>
                <a:latin typeface="Source Sans Pro" pitchFamily="34" charset="0"/>
                <a:ea typeface="Source Sans Pro" pitchFamily="34" charset="-122"/>
                <a:cs typeface="Source Sans Pro" pitchFamily="34" charset="-120"/>
              </a:rPr>
              <a:t>We had a  vision for the data architecture, outlining its purpose and key objectives.</a:t>
            </a:r>
            <a:endParaRPr lang="en-US" sz="1350" dirty="0"/>
          </a:p>
        </p:txBody>
      </p:sp>
      <p:sp>
        <p:nvSpPr>
          <p:cNvPr id="12" name="Shape 9"/>
          <p:cNvSpPr/>
          <p:nvPr/>
        </p:nvSpPr>
        <p:spPr>
          <a:xfrm>
            <a:off x="6545759" y="3378994"/>
            <a:ext cx="618411" cy="22860"/>
          </a:xfrm>
          <a:prstGeom prst="roundRect">
            <a:avLst>
              <a:gd name="adj" fmla="val 115954"/>
            </a:avLst>
          </a:prstGeom>
          <a:solidFill>
            <a:srgbClr val="5D606B"/>
          </a:solidFill>
          <a:ln/>
        </p:spPr>
      </p:sp>
      <p:sp>
        <p:nvSpPr>
          <p:cNvPr id="13" name="Shape 10"/>
          <p:cNvSpPr/>
          <p:nvPr/>
        </p:nvSpPr>
        <p:spPr>
          <a:xfrm>
            <a:off x="6171069" y="3191708"/>
            <a:ext cx="397550" cy="397550"/>
          </a:xfrm>
          <a:prstGeom prst="roundRect">
            <a:avLst>
              <a:gd name="adj" fmla="val 6668"/>
            </a:avLst>
          </a:prstGeom>
          <a:solidFill>
            <a:srgbClr val="444752"/>
          </a:solidFill>
          <a:ln/>
        </p:spPr>
      </p:sp>
      <p:sp>
        <p:nvSpPr>
          <p:cNvPr id="14" name="Text 11"/>
          <p:cNvSpPr/>
          <p:nvPr/>
        </p:nvSpPr>
        <p:spPr>
          <a:xfrm>
            <a:off x="6302871" y="3265765"/>
            <a:ext cx="133945" cy="249436"/>
          </a:xfrm>
          <a:prstGeom prst="rect">
            <a:avLst/>
          </a:prstGeom>
          <a:noFill/>
          <a:ln/>
        </p:spPr>
        <p:txBody>
          <a:bodyPr wrap="none" lIns="0" tIns="0" rIns="0" bIns="0" rtlCol="0" anchor="t"/>
          <a:lstStyle/>
          <a:p>
            <a:pPr algn="ctr" indent="0" marL="0">
              <a:lnSpc>
                <a:spcPts val="1950"/>
              </a:lnSpc>
              <a:buNone/>
            </a:pPr>
            <a:r>
              <a:rPr lang="en-US" sz="1950" dirty="0">
                <a:solidFill>
                  <a:srgbClr val="D6E5EF"/>
                </a:solidFill>
                <a:latin typeface="Lora" pitchFamily="34" charset="0"/>
                <a:ea typeface="Lora" pitchFamily="34" charset="-122"/>
                <a:cs typeface="Lora" pitchFamily="34" charset="-120"/>
              </a:rPr>
              <a:t>2</a:t>
            </a:r>
            <a:endParaRPr lang="en-US" sz="1950" dirty="0"/>
          </a:p>
        </p:txBody>
      </p:sp>
      <p:sp>
        <p:nvSpPr>
          <p:cNvPr id="15" name="Text 12"/>
          <p:cNvSpPr/>
          <p:nvPr/>
        </p:nvSpPr>
        <p:spPr>
          <a:xfrm>
            <a:off x="7341751" y="3169682"/>
            <a:ext cx="2235160" cy="259794"/>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Business Requirements</a:t>
            </a:r>
            <a:endParaRPr lang="en-US" sz="1600" dirty="0"/>
          </a:p>
        </p:txBody>
      </p:sp>
      <p:sp>
        <p:nvSpPr>
          <p:cNvPr id="16" name="Text 13"/>
          <p:cNvSpPr/>
          <p:nvPr/>
        </p:nvSpPr>
        <p:spPr>
          <a:xfrm>
            <a:off x="7341751" y="3535442"/>
            <a:ext cx="6670238" cy="565309"/>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Pro" pitchFamily="34" charset="0"/>
                <a:ea typeface="Source Sans Pro" pitchFamily="34" charset="-122"/>
                <a:cs typeface="Source Sans Pro" pitchFamily="34" charset="-120"/>
              </a:rPr>
              <a:t>Defined the business requirements that the data architecture  to address, ensuring alignment with organizational goals.</a:t>
            </a:r>
            <a:endParaRPr lang="en-US" sz="1350" dirty="0"/>
          </a:p>
        </p:txBody>
      </p:sp>
      <p:sp>
        <p:nvSpPr>
          <p:cNvPr id="17" name="Shape 14"/>
          <p:cNvSpPr/>
          <p:nvPr/>
        </p:nvSpPr>
        <p:spPr>
          <a:xfrm>
            <a:off x="6545759" y="4840129"/>
            <a:ext cx="618411" cy="22860"/>
          </a:xfrm>
          <a:prstGeom prst="roundRect">
            <a:avLst>
              <a:gd name="adj" fmla="val 115954"/>
            </a:avLst>
          </a:prstGeom>
          <a:solidFill>
            <a:srgbClr val="5D606B"/>
          </a:solidFill>
          <a:ln/>
        </p:spPr>
      </p:sp>
      <p:sp>
        <p:nvSpPr>
          <p:cNvPr id="18" name="Shape 15"/>
          <p:cNvSpPr/>
          <p:nvPr/>
        </p:nvSpPr>
        <p:spPr>
          <a:xfrm>
            <a:off x="6171069" y="4652843"/>
            <a:ext cx="397550" cy="397550"/>
          </a:xfrm>
          <a:prstGeom prst="roundRect">
            <a:avLst>
              <a:gd name="adj" fmla="val 6668"/>
            </a:avLst>
          </a:prstGeom>
          <a:solidFill>
            <a:srgbClr val="444752"/>
          </a:solidFill>
          <a:ln/>
        </p:spPr>
      </p:sp>
      <p:sp>
        <p:nvSpPr>
          <p:cNvPr id="19" name="Text 16"/>
          <p:cNvSpPr/>
          <p:nvPr/>
        </p:nvSpPr>
        <p:spPr>
          <a:xfrm>
            <a:off x="6300371" y="4726900"/>
            <a:ext cx="138946" cy="249436"/>
          </a:xfrm>
          <a:prstGeom prst="rect">
            <a:avLst/>
          </a:prstGeom>
          <a:noFill/>
          <a:ln/>
        </p:spPr>
        <p:txBody>
          <a:bodyPr wrap="none" lIns="0" tIns="0" rIns="0" bIns="0" rtlCol="0" anchor="t"/>
          <a:lstStyle/>
          <a:p>
            <a:pPr algn="ctr" indent="0" marL="0">
              <a:lnSpc>
                <a:spcPts val="1950"/>
              </a:lnSpc>
              <a:buNone/>
            </a:pPr>
            <a:r>
              <a:rPr lang="en-US" sz="1950" dirty="0">
                <a:solidFill>
                  <a:srgbClr val="D6E5EF"/>
                </a:solidFill>
                <a:latin typeface="Lora" pitchFamily="34" charset="0"/>
                <a:ea typeface="Lora" pitchFamily="34" charset="-122"/>
                <a:cs typeface="Lora" pitchFamily="34" charset="-120"/>
              </a:rPr>
              <a:t>3</a:t>
            </a:r>
            <a:endParaRPr lang="en-US" sz="1950" dirty="0"/>
          </a:p>
        </p:txBody>
      </p:sp>
      <p:sp>
        <p:nvSpPr>
          <p:cNvPr id="20" name="Text 17"/>
          <p:cNvSpPr/>
          <p:nvPr/>
        </p:nvSpPr>
        <p:spPr>
          <a:xfrm>
            <a:off x="7341751" y="4630817"/>
            <a:ext cx="2253615" cy="259794"/>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Architecture Definition</a:t>
            </a:r>
            <a:endParaRPr lang="en-US" sz="1600" dirty="0"/>
          </a:p>
        </p:txBody>
      </p:sp>
      <p:sp>
        <p:nvSpPr>
          <p:cNvPr id="21" name="Text 18"/>
          <p:cNvSpPr/>
          <p:nvPr/>
        </p:nvSpPr>
        <p:spPr>
          <a:xfrm>
            <a:off x="7341751" y="4996577"/>
            <a:ext cx="6670238" cy="565309"/>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Pro" pitchFamily="34" charset="0"/>
                <a:ea typeface="Source Sans Pro" pitchFamily="34" charset="-122"/>
                <a:cs typeface="Source Sans Pro" pitchFamily="34" charset="-120"/>
              </a:rPr>
              <a:t>I developed the detailed data architecture blueprint, including components, relationships, and standards.</a:t>
            </a:r>
            <a:endParaRPr lang="en-US" sz="1350" dirty="0"/>
          </a:p>
        </p:txBody>
      </p:sp>
      <p:sp>
        <p:nvSpPr>
          <p:cNvPr id="22" name="Shape 19"/>
          <p:cNvSpPr/>
          <p:nvPr/>
        </p:nvSpPr>
        <p:spPr>
          <a:xfrm>
            <a:off x="6545759" y="6301264"/>
            <a:ext cx="618411" cy="22860"/>
          </a:xfrm>
          <a:prstGeom prst="roundRect">
            <a:avLst>
              <a:gd name="adj" fmla="val 115954"/>
            </a:avLst>
          </a:prstGeom>
          <a:solidFill>
            <a:srgbClr val="5D606B"/>
          </a:solidFill>
          <a:ln/>
        </p:spPr>
      </p:sp>
      <p:sp>
        <p:nvSpPr>
          <p:cNvPr id="23" name="Shape 20"/>
          <p:cNvSpPr/>
          <p:nvPr/>
        </p:nvSpPr>
        <p:spPr>
          <a:xfrm>
            <a:off x="6171069" y="6113978"/>
            <a:ext cx="397550" cy="397550"/>
          </a:xfrm>
          <a:prstGeom prst="roundRect">
            <a:avLst>
              <a:gd name="adj" fmla="val 6668"/>
            </a:avLst>
          </a:prstGeom>
          <a:solidFill>
            <a:srgbClr val="444752"/>
          </a:solidFill>
          <a:ln/>
        </p:spPr>
      </p:sp>
      <p:sp>
        <p:nvSpPr>
          <p:cNvPr id="24" name="Text 21"/>
          <p:cNvSpPr/>
          <p:nvPr/>
        </p:nvSpPr>
        <p:spPr>
          <a:xfrm>
            <a:off x="6302276" y="6188035"/>
            <a:ext cx="135136" cy="249436"/>
          </a:xfrm>
          <a:prstGeom prst="rect">
            <a:avLst/>
          </a:prstGeom>
          <a:noFill/>
          <a:ln/>
        </p:spPr>
        <p:txBody>
          <a:bodyPr wrap="none" lIns="0" tIns="0" rIns="0" bIns="0" rtlCol="0" anchor="t"/>
          <a:lstStyle/>
          <a:p>
            <a:pPr algn="ctr" indent="0" marL="0">
              <a:lnSpc>
                <a:spcPts val="1950"/>
              </a:lnSpc>
              <a:buNone/>
            </a:pPr>
            <a:r>
              <a:rPr lang="en-US" sz="1950" dirty="0">
                <a:solidFill>
                  <a:srgbClr val="D6E5EF"/>
                </a:solidFill>
                <a:latin typeface="Lora" pitchFamily="34" charset="0"/>
                <a:ea typeface="Lora" pitchFamily="34" charset="-122"/>
                <a:cs typeface="Lora" pitchFamily="34" charset="-120"/>
              </a:rPr>
              <a:t>4</a:t>
            </a:r>
            <a:endParaRPr lang="en-US" sz="1950" dirty="0"/>
          </a:p>
        </p:txBody>
      </p:sp>
      <p:sp>
        <p:nvSpPr>
          <p:cNvPr id="25" name="Text 22"/>
          <p:cNvSpPr/>
          <p:nvPr/>
        </p:nvSpPr>
        <p:spPr>
          <a:xfrm>
            <a:off x="7341751" y="6091952"/>
            <a:ext cx="3004899" cy="259794"/>
          </a:xfrm>
          <a:prstGeom prst="rect">
            <a:avLst/>
          </a:prstGeom>
          <a:noFill/>
          <a:ln/>
        </p:spPr>
        <p:txBody>
          <a:bodyPr wrap="none" lIns="0" tIns="0" rIns="0" bIns="0" rtlCol="0" anchor="t"/>
          <a:lstStyle/>
          <a:p>
            <a:pPr algn="l" indent="0" marL="0">
              <a:lnSpc>
                <a:spcPts val="2000"/>
              </a:lnSpc>
              <a:buNone/>
            </a:pPr>
            <a:r>
              <a:rPr lang="en-US" sz="1600" dirty="0">
                <a:solidFill>
                  <a:srgbClr val="D6E5EF"/>
                </a:solidFill>
                <a:latin typeface="Lora" pitchFamily="34" charset="0"/>
                <a:ea typeface="Lora" pitchFamily="34" charset="-122"/>
                <a:cs typeface="Lora" pitchFamily="34" charset="-120"/>
              </a:rPr>
              <a:t>Implementation and Transition</a:t>
            </a:r>
            <a:endParaRPr lang="en-US" sz="1600" dirty="0"/>
          </a:p>
        </p:txBody>
      </p:sp>
      <p:sp>
        <p:nvSpPr>
          <p:cNvPr id="26" name="Text 23"/>
          <p:cNvSpPr/>
          <p:nvPr/>
        </p:nvSpPr>
        <p:spPr>
          <a:xfrm>
            <a:off x="7341751" y="6457712"/>
            <a:ext cx="6670238" cy="565309"/>
          </a:xfrm>
          <a:prstGeom prst="rect">
            <a:avLst/>
          </a:prstGeom>
          <a:noFill/>
          <a:ln/>
        </p:spPr>
        <p:txBody>
          <a:bodyPr wrap="square" lIns="0" tIns="0" rIns="0" bIns="0" rtlCol="0" anchor="t"/>
          <a:lstStyle/>
          <a:p>
            <a:pPr algn="l" indent="0" marL="0">
              <a:lnSpc>
                <a:spcPts val="2200"/>
              </a:lnSpc>
              <a:buNone/>
            </a:pPr>
            <a:r>
              <a:rPr lang="en-US" sz="1350" dirty="0">
                <a:solidFill>
                  <a:srgbClr val="D6E5EF"/>
                </a:solidFill>
                <a:latin typeface="Source Sans Pro" pitchFamily="34" charset="0"/>
                <a:ea typeface="Source Sans Pro" pitchFamily="34" charset="-122"/>
                <a:cs typeface="Source Sans Pro" pitchFamily="34" charset="-120"/>
              </a:rPr>
              <a:t>Implemented the data architecture, ensuring a smooth transition and ongoing management.</a:t>
            </a:r>
            <a:endParaRPr lang="en-US" sz="1350" dirty="0"/>
          </a:p>
        </p:txBody>
      </p:sp>
      <p:pic>
        <p:nvPicPr>
          <p:cNvPr id="2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700802" y="1031915"/>
            <a:ext cx="7742396" cy="1178004"/>
          </a:xfrm>
          <a:prstGeom prst="rect">
            <a:avLst/>
          </a:prstGeom>
          <a:noFill/>
          <a:ln/>
        </p:spPr>
        <p:txBody>
          <a:bodyPr wrap="square" lIns="0" tIns="0" rIns="0" bIns="0" rtlCol="0" anchor="t"/>
          <a:lstStyle/>
          <a:p>
            <a:pPr indent="0" marL="0">
              <a:lnSpc>
                <a:spcPts val="4600"/>
              </a:lnSpc>
              <a:buNone/>
            </a:pPr>
            <a:r>
              <a:rPr lang="en-US" sz="3700" dirty="0">
                <a:solidFill>
                  <a:srgbClr val="F98AC7"/>
                </a:solidFill>
                <a:latin typeface="Lora" pitchFamily="34" charset="0"/>
                <a:ea typeface="Lora" pitchFamily="34" charset="-122"/>
                <a:cs typeface="Lora" pitchFamily="34" charset="-120"/>
              </a:rPr>
              <a:t>ARIS Tool for Enterprise Architecture</a:t>
            </a:r>
            <a:endParaRPr lang="en-US" sz="3700" dirty="0"/>
          </a:p>
        </p:txBody>
      </p:sp>
      <p:sp>
        <p:nvSpPr>
          <p:cNvPr id="6" name="Shape 3"/>
          <p:cNvSpPr/>
          <p:nvPr/>
        </p:nvSpPr>
        <p:spPr>
          <a:xfrm>
            <a:off x="700802" y="2510195"/>
            <a:ext cx="3771186" cy="2096453"/>
          </a:xfrm>
          <a:prstGeom prst="roundRect">
            <a:avLst>
              <a:gd name="adj" fmla="val 1433"/>
            </a:avLst>
          </a:prstGeom>
          <a:solidFill>
            <a:srgbClr val="444752"/>
          </a:solidFill>
          <a:ln/>
        </p:spPr>
      </p:sp>
      <p:sp>
        <p:nvSpPr>
          <p:cNvPr id="7" name="Text 4"/>
          <p:cNvSpPr/>
          <p:nvPr/>
        </p:nvSpPr>
        <p:spPr>
          <a:xfrm>
            <a:off x="900946" y="2710339"/>
            <a:ext cx="2365653" cy="294442"/>
          </a:xfrm>
          <a:prstGeom prst="rect">
            <a:avLst/>
          </a:prstGeom>
          <a:noFill/>
          <a:ln/>
        </p:spPr>
        <p:txBody>
          <a:bodyPr wrap="none" lIns="0" tIns="0" rIns="0" bIns="0" rtlCol="0" anchor="t"/>
          <a:lstStyle/>
          <a:p>
            <a:pPr indent="0" marL="0">
              <a:lnSpc>
                <a:spcPts val="2300"/>
              </a:lnSpc>
              <a:buNone/>
            </a:pPr>
            <a:r>
              <a:rPr lang="en-US" sz="1850" dirty="0">
                <a:solidFill>
                  <a:srgbClr val="D6E5EF"/>
                </a:solidFill>
                <a:latin typeface="Lora" pitchFamily="34" charset="0"/>
                <a:ea typeface="Lora" pitchFamily="34" charset="-122"/>
                <a:cs typeface="Lora" pitchFamily="34" charset="-120"/>
              </a:rPr>
              <a:t>Modeling Capabilities</a:t>
            </a:r>
            <a:endParaRPr lang="en-US" sz="1850" dirty="0"/>
          </a:p>
        </p:txBody>
      </p:sp>
      <p:sp>
        <p:nvSpPr>
          <p:cNvPr id="8" name="Text 5"/>
          <p:cNvSpPr/>
          <p:nvPr/>
        </p:nvSpPr>
        <p:spPr>
          <a:xfrm>
            <a:off x="900946" y="3124914"/>
            <a:ext cx="3370897" cy="1281589"/>
          </a:xfrm>
          <a:prstGeom prst="rect">
            <a:avLst/>
          </a:prstGeom>
          <a:noFill/>
          <a:ln/>
        </p:spPr>
        <p:txBody>
          <a:bodyPr wrap="square" lIns="0" tIns="0" rIns="0" bIns="0" rtlCol="0" anchor="t"/>
          <a:lstStyle/>
          <a:p>
            <a:pPr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ARIS helped us to support various modeling techniques, including data modeling, process mapping, and organization structure visualization.</a:t>
            </a:r>
            <a:endParaRPr lang="en-US" sz="1550" dirty="0"/>
          </a:p>
        </p:txBody>
      </p:sp>
      <p:sp>
        <p:nvSpPr>
          <p:cNvPr id="9" name="Shape 6"/>
          <p:cNvSpPr/>
          <p:nvPr/>
        </p:nvSpPr>
        <p:spPr>
          <a:xfrm>
            <a:off x="4672132" y="2510195"/>
            <a:ext cx="3771186" cy="2096453"/>
          </a:xfrm>
          <a:prstGeom prst="roundRect">
            <a:avLst>
              <a:gd name="adj" fmla="val 1433"/>
            </a:avLst>
          </a:prstGeom>
          <a:solidFill>
            <a:srgbClr val="444752"/>
          </a:solidFill>
          <a:ln/>
        </p:spPr>
      </p:sp>
      <p:sp>
        <p:nvSpPr>
          <p:cNvPr id="10" name="Text 7"/>
          <p:cNvSpPr/>
          <p:nvPr/>
        </p:nvSpPr>
        <p:spPr>
          <a:xfrm>
            <a:off x="4872276" y="2710339"/>
            <a:ext cx="3206472" cy="294442"/>
          </a:xfrm>
          <a:prstGeom prst="rect">
            <a:avLst/>
          </a:prstGeom>
          <a:noFill/>
          <a:ln/>
        </p:spPr>
        <p:txBody>
          <a:bodyPr wrap="none" lIns="0" tIns="0" rIns="0" bIns="0" rtlCol="0" anchor="t"/>
          <a:lstStyle/>
          <a:p>
            <a:pPr indent="0" marL="0">
              <a:lnSpc>
                <a:spcPts val="2300"/>
              </a:lnSpc>
              <a:buNone/>
            </a:pPr>
            <a:r>
              <a:rPr lang="en-US" sz="1850" dirty="0">
                <a:solidFill>
                  <a:srgbClr val="D6E5EF"/>
                </a:solidFill>
                <a:latin typeface="Lora" pitchFamily="34" charset="0"/>
                <a:ea typeface="Lora" pitchFamily="34" charset="-122"/>
                <a:cs typeface="Lora" pitchFamily="34" charset="-120"/>
              </a:rPr>
              <a:t>Data Integration and Analysis</a:t>
            </a:r>
            <a:endParaRPr lang="en-US" sz="1850" dirty="0"/>
          </a:p>
        </p:txBody>
      </p:sp>
      <p:sp>
        <p:nvSpPr>
          <p:cNvPr id="11" name="Text 8"/>
          <p:cNvSpPr/>
          <p:nvPr/>
        </p:nvSpPr>
        <p:spPr>
          <a:xfrm>
            <a:off x="4872276" y="3124914"/>
            <a:ext cx="3370897" cy="1281589"/>
          </a:xfrm>
          <a:prstGeom prst="rect">
            <a:avLst/>
          </a:prstGeom>
          <a:noFill/>
          <a:ln/>
        </p:spPr>
        <p:txBody>
          <a:bodyPr wrap="square" lIns="0" tIns="0" rIns="0" bIns="0" rtlCol="0" anchor="t"/>
          <a:lstStyle/>
          <a:p>
            <a:pPr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It enabled us to integrate  and make analysis of data from different sources, providing a comprehensive view of the enterprise data landscape.</a:t>
            </a:r>
            <a:endParaRPr lang="en-US" sz="1550" dirty="0"/>
          </a:p>
        </p:txBody>
      </p:sp>
      <p:sp>
        <p:nvSpPr>
          <p:cNvPr id="12" name="Shape 9"/>
          <p:cNvSpPr/>
          <p:nvPr/>
        </p:nvSpPr>
        <p:spPr>
          <a:xfrm>
            <a:off x="700802" y="4806791"/>
            <a:ext cx="3771186" cy="2390894"/>
          </a:xfrm>
          <a:prstGeom prst="roundRect">
            <a:avLst>
              <a:gd name="adj" fmla="val 1256"/>
            </a:avLst>
          </a:prstGeom>
          <a:solidFill>
            <a:srgbClr val="444752"/>
          </a:solidFill>
          <a:ln/>
        </p:spPr>
      </p:sp>
      <p:sp>
        <p:nvSpPr>
          <p:cNvPr id="13" name="Text 10"/>
          <p:cNvSpPr/>
          <p:nvPr/>
        </p:nvSpPr>
        <p:spPr>
          <a:xfrm>
            <a:off x="900946" y="5006935"/>
            <a:ext cx="3370897" cy="588883"/>
          </a:xfrm>
          <a:prstGeom prst="rect">
            <a:avLst/>
          </a:prstGeom>
          <a:noFill/>
          <a:ln/>
        </p:spPr>
        <p:txBody>
          <a:bodyPr wrap="square" lIns="0" tIns="0" rIns="0" bIns="0" rtlCol="0" anchor="t"/>
          <a:lstStyle/>
          <a:p>
            <a:pPr indent="0" marL="0">
              <a:lnSpc>
                <a:spcPts val="2300"/>
              </a:lnSpc>
              <a:buNone/>
            </a:pPr>
            <a:r>
              <a:rPr lang="en-US" sz="1850" dirty="0">
                <a:solidFill>
                  <a:srgbClr val="D6E5EF"/>
                </a:solidFill>
                <a:latin typeface="Lora" pitchFamily="34" charset="0"/>
                <a:ea typeface="Lora" pitchFamily="34" charset="-122"/>
                <a:cs typeface="Lora" pitchFamily="34" charset="-120"/>
              </a:rPr>
              <a:t>Collaboration and Communication</a:t>
            </a:r>
            <a:endParaRPr lang="en-US" sz="1850" dirty="0"/>
          </a:p>
        </p:txBody>
      </p:sp>
      <p:sp>
        <p:nvSpPr>
          <p:cNvPr id="14" name="Text 11"/>
          <p:cNvSpPr/>
          <p:nvPr/>
        </p:nvSpPr>
        <p:spPr>
          <a:xfrm>
            <a:off x="900946" y="5715953"/>
            <a:ext cx="3370897" cy="1281589"/>
          </a:xfrm>
          <a:prstGeom prst="rect">
            <a:avLst/>
          </a:prstGeom>
          <a:noFill/>
          <a:ln/>
        </p:spPr>
        <p:txBody>
          <a:bodyPr wrap="square" lIns="0" tIns="0" rIns="0" bIns="0" rtlCol="0" anchor="t"/>
          <a:lstStyle/>
          <a:p>
            <a:pPr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ARIS facilitated collaboration among stakeholders, promoting a shared understanding of data architecture and processes.</a:t>
            </a:r>
            <a:endParaRPr lang="en-US" sz="1550" dirty="0"/>
          </a:p>
        </p:txBody>
      </p:sp>
      <p:sp>
        <p:nvSpPr>
          <p:cNvPr id="15" name="Shape 12"/>
          <p:cNvSpPr/>
          <p:nvPr/>
        </p:nvSpPr>
        <p:spPr>
          <a:xfrm>
            <a:off x="4672132" y="4806791"/>
            <a:ext cx="3771186" cy="2390894"/>
          </a:xfrm>
          <a:prstGeom prst="roundRect">
            <a:avLst>
              <a:gd name="adj" fmla="val 1256"/>
            </a:avLst>
          </a:prstGeom>
          <a:solidFill>
            <a:srgbClr val="444752"/>
          </a:solidFill>
          <a:ln/>
        </p:spPr>
      </p:sp>
      <p:sp>
        <p:nvSpPr>
          <p:cNvPr id="16" name="Text 13"/>
          <p:cNvSpPr/>
          <p:nvPr/>
        </p:nvSpPr>
        <p:spPr>
          <a:xfrm>
            <a:off x="4872276" y="5006935"/>
            <a:ext cx="3209330" cy="294442"/>
          </a:xfrm>
          <a:prstGeom prst="rect">
            <a:avLst/>
          </a:prstGeom>
          <a:noFill/>
          <a:ln/>
        </p:spPr>
        <p:txBody>
          <a:bodyPr wrap="none" lIns="0" tIns="0" rIns="0" bIns="0" rtlCol="0" anchor="t"/>
          <a:lstStyle/>
          <a:p>
            <a:pPr indent="0" marL="0">
              <a:lnSpc>
                <a:spcPts val="2300"/>
              </a:lnSpc>
              <a:buNone/>
            </a:pPr>
            <a:r>
              <a:rPr lang="en-US" sz="1850" dirty="0">
                <a:solidFill>
                  <a:srgbClr val="D6E5EF"/>
                </a:solidFill>
                <a:latin typeface="Lora" pitchFamily="34" charset="0"/>
                <a:ea typeface="Lora" pitchFamily="34" charset="-122"/>
                <a:cs typeface="Lora" pitchFamily="34" charset="-120"/>
              </a:rPr>
              <a:t>Business Process Automation</a:t>
            </a:r>
            <a:endParaRPr lang="en-US" sz="1850" dirty="0"/>
          </a:p>
        </p:txBody>
      </p:sp>
      <p:sp>
        <p:nvSpPr>
          <p:cNvPr id="17" name="Text 14"/>
          <p:cNvSpPr/>
          <p:nvPr/>
        </p:nvSpPr>
        <p:spPr>
          <a:xfrm>
            <a:off x="4872276" y="5421511"/>
            <a:ext cx="3370897" cy="961192"/>
          </a:xfrm>
          <a:prstGeom prst="rect">
            <a:avLst/>
          </a:prstGeom>
          <a:noFill/>
          <a:ln/>
        </p:spPr>
        <p:txBody>
          <a:bodyPr wrap="square" lIns="0" tIns="0" rIns="0" bIns="0" rtlCol="0" anchor="t"/>
          <a:lstStyle/>
          <a:p>
            <a:pPr indent="0" marL="0">
              <a:lnSpc>
                <a:spcPts val="2500"/>
              </a:lnSpc>
              <a:buNone/>
            </a:pPr>
            <a:r>
              <a:rPr lang="en-US" sz="1550" dirty="0">
                <a:solidFill>
                  <a:srgbClr val="D6E5EF"/>
                </a:solidFill>
                <a:latin typeface="Source Sans Pro" pitchFamily="34" charset="0"/>
                <a:ea typeface="Source Sans Pro" pitchFamily="34" charset="-122"/>
                <a:cs typeface="Source Sans Pro" pitchFamily="34" charset="-120"/>
              </a:rPr>
              <a:t>ARIS supported business process automation, streamlining workflows and improving overall efficiency.</a:t>
            </a:r>
            <a:endParaRPr lang="en-US" sz="1550"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837724" y="2118241"/>
            <a:ext cx="11575375"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Data Architecture at NAC Kazatomprom JSC</a:t>
            </a:r>
            <a:endParaRPr lang="en-US" sz="4400" dirty="0"/>
          </a:p>
        </p:txBody>
      </p:sp>
      <p:sp>
        <p:nvSpPr>
          <p:cNvPr id="5" name="Text 3"/>
          <p:cNvSpPr/>
          <p:nvPr/>
        </p:nvSpPr>
        <p:spPr>
          <a:xfrm>
            <a:off x="837724" y="3420547"/>
            <a:ext cx="3812500" cy="351949"/>
          </a:xfrm>
          <a:prstGeom prst="rect">
            <a:avLst/>
          </a:prstGeom>
          <a:noFill/>
          <a:ln/>
        </p:spPr>
        <p:txBody>
          <a:bodyPr wrap="non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Data Governance Framework</a:t>
            </a:r>
            <a:endParaRPr lang="en-US" sz="2200" dirty="0"/>
          </a:p>
        </p:txBody>
      </p:sp>
      <p:sp>
        <p:nvSpPr>
          <p:cNvPr id="6" name="Text 4"/>
          <p:cNvSpPr/>
          <p:nvPr/>
        </p:nvSpPr>
        <p:spPr>
          <a:xfrm>
            <a:off x="837724" y="4011811"/>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Implemented a data governance framework based on DAMA-DMBOK principles to ensure data quality and consistency.</a:t>
            </a:r>
            <a:endParaRPr lang="en-US" sz="1850" dirty="0"/>
          </a:p>
        </p:txBody>
      </p:sp>
      <p:sp>
        <p:nvSpPr>
          <p:cNvPr id="7" name="Text 5"/>
          <p:cNvSpPr/>
          <p:nvPr/>
        </p:nvSpPr>
        <p:spPr>
          <a:xfrm>
            <a:off x="5357813" y="3420547"/>
            <a:ext cx="3928586" cy="703898"/>
          </a:xfrm>
          <a:prstGeom prst="rect">
            <a:avLst/>
          </a:prstGeom>
          <a:noFill/>
          <a:ln/>
        </p:spPr>
        <p:txBody>
          <a:bodyPr wrap="squar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Data Modeling and Integration</a:t>
            </a:r>
            <a:endParaRPr lang="en-US" sz="2200" dirty="0"/>
          </a:p>
        </p:txBody>
      </p:sp>
      <p:sp>
        <p:nvSpPr>
          <p:cNvPr id="8" name="Text 6"/>
          <p:cNvSpPr/>
          <p:nvPr/>
        </p:nvSpPr>
        <p:spPr>
          <a:xfrm>
            <a:off x="5357813" y="4363760"/>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Developed a comprehensive data model using ARIS to integrate data from various systems and provide a unified view.</a:t>
            </a:r>
            <a:endParaRPr lang="en-US" sz="1850" dirty="0"/>
          </a:p>
        </p:txBody>
      </p:sp>
      <p:sp>
        <p:nvSpPr>
          <p:cNvPr id="9" name="Text 7"/>
          <p:cNvSpPr/>
          <p:nvPr/>
        </p:nvSpPr>
        <p:spPr>
          <a:xfrm>
            <a:off x="9877901" y="3420547"/>
            <a:ext cx="3928586" cy="703898"/>
          </a:xfrm>
          <a:prstGeom prst="rect">
            <a:avLst/>
          </a:prstGeom>
          <a:noFill/>
          <a:ln/>
        </p:spPr>
        <p:txBody>
          <a:bodyPr wrap="squar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Data Warehouse and Analytics</a:t>
            </a:r>
            <a:endParaRPr lang="en-US" sz="2200" dirty="0"/>
          </a:p>
        </p:txBody>
      </p:sp>
      <p:sp>
        <p:nvSpPr>
          <p:cNvPr id="10" name="Text 8"/>
          <p:cNvSpPr/>
          <p:nvPr/>
        </p:nvSpPr>
        <p:spPr>
          <a:xfrm>
            <a:off x="9877901" y="4363760"/>
            <a:ext cx="3928586" cy="1532096"/>
          </a:xfrm>
          <a:prstGeom prst="rect">
            <a:avLst/>
          </a:prstGeom>
          <a:noFill/>
          <a:ln/>
        </p:spPr>
        <p:txBody>
          <a:bodyPr wrap="squar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Designed and implemented a data warehouse to support business intelligence and analytics, providing insights into key business metrics.</a:t>
            </a:r>
            <a:endParaRPr lang="en-US" sz="18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67093" y="614720"/>
            <a:ext cx="7582614" cy="1312069"/>
          </a:xfrm>
          <a:prstGeom prst="rect">
            <a:avLst/>
          </a:prstGeom>
          <a:noFill/>
          <a:ln/>
        </p:spPr>
        <p:txBody>
          <a:bodyPr wrap="square" lIns="0" tIns="0" rIns="0" bIns="0" rtlCol="0" anchor="t"/>
          <a:lstStyle/>
          <a:p>
            <a:pPr indent="0" marL="0">
              <a:lnSpc>
                <a:spcPts val="5150"/>
              </a:lnSpc>
              <a:buNone/>
            </a:pPr>
            <a:r>
              <a:rPr lang="en-US" sz="4100" dirty="0">
                <a:solidFill>
                  <a:srgbClr val="F98AC7"/>
                </a:solidFill>
                <a:latin typeface="Lora" pitchFamily="34" charset="0"/>
                <a:ea typeface="Lora" pitchFamily="34" charset="-122"/>
                <a:cs typeface="Lora" pitchFamily="34" charset="-120"/>
              </a:rPr>
              <a:t>Data Governance and Stewardship</a:t>
            </a:r>
            <a:endParaRPr lang="en-US" sz="4100" dirty="0"/>
          </a:p>
        </p:txBody>
      </p:sp>
      <p:pic>
        <p:nvPicPr>
          <p:cNvPr id="6" name="Image 1" descr="preencoded.png">    </p:cNvPr>
          <p:cNvPicPr>
            <a:picLocks noChangeAspect="1"/>
          </p:cNvPicPr>
          <p:nvPr/>
        </p:nvPicPr>
        <p:blipFill>
          <a:blip r:embed="rId2"/>
          <a:stretch>
            <a:fillRect/>
          </a:stretch>
        </p:blipFill>
        <p:spPr>
          <a:xfrm>
            <a:off x="6267093" y="2261354"/>
            <a:ext cx="1115258" cy="1784509"/>
          </a:xfrm>
          <a:prstGeom prst="rect">
            <a:avLst/>
          </a:prstGeom>
        </p:spPr>
      </p:pic>
      <p:sp>
        <p:nvSpPr>
          <p:cNvPr id="7" name="Text 3"/>
          <p:cNvSpPr/>
          <p:nvPr/>
        </p:nvSpPr>
        <p:spPr>
          <a:xfrm>
            <a:off x="7716917" y="2484358"/>
            <a:ext cx="3180398" cy="328017"/>
          </a:xfrm>
          <a:prstGeom prst="rect">
            <a:avLst/>
          </a:prstGeom>
          <a:noFill/>
          <a:ln/>
        </p:spPr>
        <p:txBody>
          <a:bodyPr wrap="none" lIns="0" tIns="0" rIns="0" bIns="0" rtlCol="0" anchor="t"/>
          <a:lstStyle/>
          <a:p>
            <a:pPr algn="l" indent="0" marL="0">
              <a:lnSpc>
                <a:spcPts val="2550"/>
              </a:lnSpc>
              <a:buNone/>
            </a:pPr>
            <a:r>
              <a:rPr lang="en-US" sz="2050" dirty="0">
                <a:solidFill>
                  <a:srgbClr val="D6E5EF"/>
                </a:solidFill>
                <a:latin typeface="Lora" pitchFamily="34" charset="0"/>
                <a:ea typeface="Lora" pitchFamily="34" charset="-122"/>
                <a:cs typeface="Lora" pitchFamily="34" charset="-120"/>
              </a:rPr>
              <a:t>Data Policy and Standards</a:t>
            </a:r>
            <a:endParaRPr lang="en-US" sz="2050" dirty="0"/>
          </a:p>
        </p:txBody>
      </p:sp>
      <p:sp>
        <p:nvSpPr>
          <p:cNvPr id="8" name="Text 4"/>
          <p:cNvSpPr/>
          <p:nvPr/>
        </p:nvSpPr>
        <p:spPr>
          <a:xfrm>
            <a:off x="7716917" y="2946202"/>
            <a:ext cx="6132790" cy="713899"/>
          </a:xfrm>
          <a:prstGeom prst="rect">
            <a:avLst/>
          </a:prstGeom>
          <a:noFill/>
          <a:ln/>
        </p:spPr>
        <p:txBody>
          <a:bodyPr wrap="square" lIns="0" tIns="0" rIns="0" bIns="0" rtlCol="0" anchor="t"/>
          <a:lstStyle/>
          <a:p>
            <a:pPr algn="l" indent="0" marL="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Established comprehensive data policies and standards to guide data management practices.</a:t>
            </a:r>
            <a:endParaRPr lang="en-US" sz="1750" dirty="0"/>
          </a:p>
        </p:txBody>
      </p:sp>
      <p:pic>
        <p:nvPicPr>
          <p:cNvPr id="9" name="Image 2" descr="preencoded.png">    </p:cNvPr>
          <p:cNvPicPr>
            <a:picLocks noChangeAspect="1"/>
          </p:cNvPicPr>
          <p:nvPr/>
        </p:nvPicPr>
        <p:blipFill>
          <a:blip r:embed="rId3"/>
          <a:stretch>
            <a:fillRect/>
          </a:stretch>
        </p:blipFill>
        <p:spPr>
          <a:xfrm>
            <a:off x="6267093" y="4045863"/>
            <a:ext cx="1115258" cy="1784509"/>
          </a:xfrm>
          <a:prstGeom prst="rect">
            <a:avLst/>
          </a:prstGeom>
        </p:spPr>
      </p:pic>
      <p:sp>
        <p:nvSpPr>
          <p:cNvPr id="10" name="Text 5"/>
          <p:cNvSpPr/>
          <p:nvPr/>
        </p:nvSpPr>
        <p:spPr>
          <a:xfrm>
            <a:off x="7716917" y="4268867"/>
            <a:ext cx="4325541" cy="328017"/>
          </a:xfrm>
          <a:prstGeom prst="rect">
            <a:avLst/>
          </a:prstGeom>
          <a:noFill/>
          <a:ln/>
        </p:spPr>
        <p:txBody>
          <a:bodyPr wrap="none" lIns="0" tIns="0" rIns="0" bIns="0" rtlCol="0" anchor="t"/>
          <a:lstStyle/>
          <a:p>
            <a:pPr algn="l" indent="0" marL="0">
              <a:lnSpc>
                <a:spcPts val="2550"/>
              </a:lnSpc>
              <a:buNone/>
            </a:pPr>
            <a:r>
              <a:rPr lang="en-US" sz="2050" dirty="0">
                <a:solidFill>
                  <a:srgbClr val="D6E5EF"/>
                </a:solidFill>
                <a:latin typeface="Lora" pitchFamily="34" charset="0"/>
                <a:ea typeface="Lora" pitchFamily="34" charset="-122"/>
                <a:cs typeface="Lora" pitchFamily="34" charset="-120"/>
              </a:rPr>
              <a:t>Data Ownership and Accountability</a:t>
            </a:r>
            <a:endParaRPr lang="en-US" sz="2050" dirty="0"/>
          </a:p>
        </p:txBody>
      </p:sp>
      <p:sp>
        <p:nvSpPr>
          <p:cNvPr id="11" name="Text 6"/>
          <p:cNvSpPr/>
          <p:nvPr/>
        </p:nvSpPr>
        <p:spPr>
          <a:xfrm>
            <a:off x="7716917" y="4730710"/>
            <a:ext cx="6132790" cy="713899"/>
          </a:xfrm>
          <a:prstGeom prst="rect">
            <a:avLst/>
          </a:prstGeom>
          <a:noFill/>
          <a:ln/>
        </p:spPr>
        <p:txBody>
          <a:bodyPr wrap="square" lIns="0" tIns="0" rIns="0" bIns="0" rtlCol="0" anchor="t"/>
          <a:lstStyle/>
          <a:p>
            <a:pPr algn="l" indent="0" marL="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Defined data ownership roles and responsibilities, ensuring data accountability throughout the organization.</a:t>
            </a:r>
            <a:endParaRPr lang="en-US" sz="1750" dirty="0"/>
          </a:p>
        </p:txBody>
      </p:sp>
      <p:pic>
        <p:nvPicPr>
          <p:cNvPr id="12" name="Image 3" descr="preencoded.png">    </p:cNvPr>
          <p:cNvPicPr>
            <a:picLocks noChangeAspect="1"/>
          </p:cNvPicPr>
          <p:nvPr/>
        </p:nvPicPr>
        <p:blipFill>
          <a:blip r:embed="rId4"/>
          <a:stretch>
            <a:fillRect/>
          </a:stretch>
        </p:blipFill>
        <p:spPr>
          <a:xfrm>
            <a:off x="6267093" y="5830372"/>
            <a:ext cx="1115258" cy="1784509"/>
          </a:xfrm>
          <a:prstGeom prst="rect">
            <a:avLst/>
          </a:prstGeom>
        </p:spPr>
      </p:pic>
      <p:sp>
        <p:nvSpPr>
          <p:cNvPr id="13" name="Text 7"/>
          <p:cNvSpPr/>
          <p:nvPr/>
        </p:nvSpPr>
        <p:spPr>
          <a:xfrm>
            <a:off x="7716917" y="6053376"/>
            <a:ext cx="2624257" cy="328017"/>
          </a:xfrm>
          <a:prstGeom prst="rect">
            <a:avLst/>
          </a:prstGeom>
          <a:noFill/>
          <a:ln/>
        </p:spPr>
        <p:txBody>
          <a:bodyPr wrap="none" lIns="0" tIns="0" rIns="0" bIns="0" rtlCol="0" anchor="t"/>
          <a:lstStyle/>
          <a:p>
            <a:pPr algn="l" indent="0" marL="0">
              <a:lnSpc>
                <a:spcPts val="2550"/>
              </a:lnSpc>
              <a:buNone/>
            </a:pPr>
            <a:r>
              <a:rPr lang="en-US" sz="2050" dirty="0">
                <a:solidFill>
                  <a:srgbClr val="D6E5EF"/>
                </a:solidFill>
                <a:latin typeface="Lora" pitchFamily="34" charset="0"/>
                <a:ea typeface="Lora" pitchFamily="34" charset="-122"/>
                <a:cs typeface="Lora" pitchFamily="34" charset="-120"/>
              </a:rPr>
              <a:t>Data Access Control</a:t>
            </a:r>
            <a:endParaRPr lang="en-US" sz="2050" dirty="0"/>
          </a:p>
        </p:txBody>
      </p:sp>
      <p:sp>
        <p:nvSpPr>
          <p:cNvPr id="14" name="Text 8"/>
          <p:cNvSpPr/>
          <p:nvPr/>
        </p:nvSpPr>
        <p:spPr>
          <a:xfrm>
            <a:off x="7716917" y="6515219"/>
            <a:ext cx="6132790" cy="713899"/>
          </a:xfrm>
          <a:prstGeom prst="rect">
            <a:avLst/>
          </a:prstGeom>
          <a:noFill/>
          <a:ln/>
        </p:spPr>
        <p:txBody>
          <a:bodyPr wrap="square" lIns="0" tIns="0" rIns="0" bIns="0" rtlCol="0" anchor="t"/>
          <a:lstStyle/>
          <a:p>
            <a:pPr algn="l" indent="0" marL="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Implemented access controls to protect sensitive data and ensure authorized access.</a:t>
            </a: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321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5486400" cy="8232100"/>
          </a:xfrm>
          <a:prstGeom prst="rect">
            <a:avLst/>
          </a:prstGeom>
        </p:spPr>
      </p:pic>
      <p:sp>
        <p:nvSpPr>
          <p:cNvPr id="5" name="Text 2"/>
          <p:cNvSpPr/>
          <p:nvPr/>
        </p:nvSpPr>
        <p:spPr>
          <a:xfrm>
            <a:off x="6303050" y="641628"/>
            <a:ext cx="6664047" cy="686157"/>
          </a:xfrm>
          <a:prstGeom prst="rect">
            <a:avLst/>
          </a:prstGeom>
          <a:noFill/>
          <a:ln/>
        </p:spPr>
        <p:txBody>
          <a:bodyPr wrap="none" lIns="0" tIns="0" rIns="0" bIns="0" rtlCol="0" anchor="t"/>
          <a:lstStyle/>
          <a:p>
            <a:pPr indent="0" marL="0">
              <a:lnSpc>
                <a:spcPts val="5400"/>
              </a:lnSpc>
              <a:buNone/>
            </a:pPr>
            <a:r>
              <a:rPr lang="en-US" sz="4300" dirty="0">
                <a:solidFill>
                  <a:srgbClr val="F98AC7"/>
                </a:solidFill>
                <a:latin typeface="Lora" pitchFamily="34" charset="0"/>
                <a:ea typeface="Lora" pitchFamily="34" charset="-122"/>
                <a:cs typeface="Lora" pitchFamily="34" charset="-120"/>
              </a:rPr>
              <a:t>Data Quality Management</a:t>
            </a:r>
            <a:endParaRPr lang="en-US" sz="4300" dirty="0"/>
          </a:p>
        </p:txBody>
      </p:sp>
      <p:pic>
        <p:nvPicPr>
          <p:cNvPr id="6" name="Image 1" descr="preencoded.png">    </p:cNvPr>
          <p:cNvPicPr>
            <a:picLocks noChangeAspect="1"/>
          </p:cNvPicPr>
          <p:nvPr/>
        </p:nvPicPr>
        <p:blipFill>
          <a:blip r:embed="rId2"/>
          <a:stretch>
            <a:fillRect/>
          </a:stretch>
        </p:blipFill>
        <p:spPr>
          <a:xfrm>
            <a:off x="6303050" y="1677710"/>
            <a:ext cx="583287" cy="583287"/>
          </a:xfrm>
          <a:prstGeom prst="rect">
            <a:avLst/>
          </a:prstGeom>
        </p:spPr>
      </p:pic>
      <p:sp>
        <p:nvSpPr>
          <p:cNvPr id="7" name="Text 3"/>
          <p:cNvSpPr/>
          <p:nvPr/>
        </p:nvSpPr>
        <p:spPr>
          <a:xfrm>
            <a:off x="6303050" y="2494240"/>
            <a:ext cx="2744986" cy="343138"/>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Data Accuracy</a:t>
            </a:r>
            <a:endParaRPr lang="en-US" sz="2150" dirty="0"/>
          </a:p>
        </p:txBody>
      </p:sp>
      <p:sp>
        <p:nvSpPr>
          <p:cNvPr id="8" name="Text 4"/>
          <p:cNvSpPr/>
          <p:nvPr/>
        </p:nvSpPr>
        <p:spPr>
          <a:xfrm>
            <a:off x="6303050" y="2977277"/>
            <a:ext cx="3580328" cy="746760"/>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Ensured data accuracy through data validation and cleansing processes.</a:t>
            </a:r>
            <a:endParaRPr lang="en-US" sz="1800" dirty="0"/>
          </a:p>
        </p:txBody>
      </p:sp>
      <p:pic>
        <p:nvPicPr>
          <p:cNvPr id="9" name="Image 2" descr="preencoded.png">    </p:cNvPr>
          <p:cNvPicPr>
            <a:picLocks noChangeAspect="1"/>
          </p:cNvPicPr>
          <p:nvPr/>
        </p:nvPicPr>
        <p:blipFill>
          <a:blip r:embed="rId3"/>
          <a:stretch>
            <a:fillRect/>
          </a:stretch>
        </p:blipFill>
        <p:spPr>
          <a:xfrm>
            <a:off x="10233303" y="1677710"/>
            <a:ext cx="583287" cy="583287"/>
          </a:xfrm>
          <a:prstGeom prst="rect">
            <a:avLst/>
          </a:prstGeom>
        </p:spPr>
      </p:pic>
      <p:sp>
        <p:nvSpPr>
          <p:cNvPr id="10" name="Text 5"/>
          <p:cNvSpPr/>
          <p:nvPr/>
        </p:nvSpPr>
        <p:spPr>
          <a:xfrm>
            <a:off x="10233303" y="2494240"/>
            <a:ext cx="2744986" cy="343138"/>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Data Completeness</a:t>
            </a:r>
            <a:endParaRPr lang="en-US" sz="2150" dirty="0"/>
          </a:p>
        </p:txBody>
      </p:sp>
      <p:sp>
        <p:nvSpPr>
          <p:cNvPr id="11" name="Text 6"/>
          <p:cNvSpPr/>
          <p:nvPr/>
        </p:nvSpPr>
        <p:spPr>
          <a:xfrm>
            <a:off x="10233303" y="2977277"/>
            <a:ext cx="3580448" cy="1120140"/>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Established mechanisms to ensure data completeness by addressing missing or incomplete data.</a:t>
            </a:r>
            <a:endParaRPr lang="en-US" sz="1800" dirty="0"/>
          </a:p>
        </p:txBody>
      </p:sp>
      <p:pic>
        <p:nvPicPr>
          <p:cNvPr id="12" name="Image 3" descr="preencoded.png">    </p:cNvPr>
          <p:cNvPicPr>
            <a:picLocks noChangeAspect="1"/>
          </p:cNvPicPr>
          <p:nvPr/>
        </p:nvPicPr>
        <p:blipFill>
          <a:blip r:embed="rId4"/>
          <a:stretch>
            <a:fillRect/>
          </a:stretch>
        </p:blipFill>
        <p:spPr>
          <a:xfrm>
            <a:off x="6303050" y="4797385"/>
            <a:ext cx="583287" cy="583287"/>
          </a:xfrm>
          <a:prstGeom prst="rect">
            <a:avLst/>
          </a:prstGeom>
        </p:spPr>
      </p:pic>
      <p:sp>
        <p:nvSpPr>
          <p:cNvPr id="13" name="Text 7"/>
          <p:cNvSpPr/>
          <p:nvPr/>
        </p:nvSpPr>
        <p:spPr>
          <a:xfrm>
            <a:off x="6303050" y="5613916"/>
            <a:ext cx="2744986" cy="343138"/>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Data Consistency</a:t>
            </a:r>
            <a:endParaRPr lang="en-US" sz="2150" dirty="0"/>
          </a:p>
        </p:txBody>
      </p:sp>
      <p:sp>
        <p:nvSpPr>
          <p:cNvPr id="14" name="Text 8"/>
          <p:cNvSpPr/>
          <p:nvPr/>
        </p:nvSpPr>
        <p:spPr>
          <a:xfrm>
            <a:off x="6303050" y="6096953"/>
            <a:ext cx="3580328" cy="1120140"/>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Implemented data consistency checks to eliminate conflicting or redundant data.</a:t>
            </a:r>
            <a:endParaRPr lang="en-US" sz="1800" dirty="0"/>
          </a:p>
        </p:txBody>
      </p:sp>
      <p:pic>
        <p:nvPicPr>
          <p:cNvPr id="15" name="Image 4" descr="preencoded.png">    </p:cNvPr>
          <p:cNvPicPr>
            <a:picLocks noChangeAspect="1"/>
          </p:cNvPicPr>
          <p:nvPr/>
        </p:nvPicPr>
        <p:blipFill>
          <a:blip r:embed="rId5"/>
          <a:stretch>
            <a:fillRect/>
          </a:stretch>
        </p:blipFill>
        <p:spPr>
          <a:xfrm>
            <a:off x="10233303" y="4797385"/>
            <a:ext cx="583287" cy="583287"/>
          </a:xfrm>
          <a:prstGeom prst="rect">
            <a:avLst/>
          </a:prstGeom>
        </p:spPr>
      </p:pic>
      <p:sp>
        <p:nvSpPr>
          <p:cNvPr id="16" name="Text 9"/>
          <p:cNvSpPr/>
          <p:nvPr/>
        </p:nvSpPr>
        <p:spPr>
          <a:xfrm>
            <a:off x="10233303" y="5613916"/>
            <a:ext cx="2744986" cy="343138"/>
          </a:xfrm>
          <a:prstGeom prst="rect">
            <a:avLst/>
          </a:prstGeom>
          <a:noFill/>
          <a:ln/>
        </p:spPr>
        <p:txBody>
          <a:bodyPr wrap="none" lIns="0" tIns="0" rIns="0" bIns="0" rtlCol="0" anchor="t"/>
          <a:lstStyle/>
          <a:p>
            <a:pPr algn="l" indent="0" marL="0">
              <a:lnSpc>
                <a:spcPts val="2700"/>
              </a:lnSpc>
              <a:buNone/>
            </a:pPr>
            <a:r>
              <a:rPr lang="en-US" sz="2150" dirty="0">
                <a:solidFill>
                  <a:srgbClr val="D6E5EF"/>
                </a:solidFill>
                <a:latin typeface="Lora" pitchFamily="34" charset="0"/>
                <a:ea typeface="Lora" pitchFamily="34" charset="-122"/>
                <a:cs typeface="Lora" pitchFamily="34" charset="-120"/>
              </a:rPr>
              <a:t>Data Timeliness</a:t>
            </a:r>
            <a:endParaRPr lang="en-US" sz="2150" dirty="0"/>
          </a:p>
        </p:txBody>
      </p:sp>
      <p:sp>
        <p:nvSpPr>
          <p:cNvPr id="17" name="Text 10"/>
          <p:cNvSpPr/>
          <p:nvPr/>
        </p:nvSpPr>
        <p:spPr>
          <a:xfrm>
            <a:off x="10233303" y="6096953"/>
            <a:ext cx="3580448" cy="1493520"/>
          </a:xfrm>
          <a:prstGeom prst="rect">
            <a:avLst/>
          </a:prstGeom>
          <a:noFill/>
          <a:ln/>
        </p:spPr>
        <p:txBody>
          <a:bodyPr wrap="square" lIns="0" tIns="0" rIns="0" bIns="0" rtlCol="0" anchor="t"/>
          <a:lstStyle/>
          <a:p>
            <a:pPr algn="l" indent="0" marL="0">
              <a:lnSpc>
                <a:spcPts val="2900"/>
              </a:lnSpc>
              <a:buNone/>
            </a:pPr>
            <a:r>
              <a:rPr lang="en-US" sz="1800" dirty="0">
                <a:solidFill>
                  <a:srgbClr val="D6E5EF"/>
                </a:solidFill>
                <a:latin typeface="Source Sans Pro" pitchFamily="34" charset="0"/>
                <a:ea typeface="Source Sans Pro" pitchFamily="34" charset="-122"/>
                <a:cs typeface="Source Sans Pro" pitchFamily="34" charset="-120"/>
              </a:rPr>
              <a:t>Focused on data timeliness by ensuring data is updated regularly and made available in a timely manner.</a:t>
            </a:r>
            <a:endParaRPr lang="en-US" sz="1800" dirty="0"/>
          </a:p>
        </p:txBody>
      </p:sp>
      <p:pic>
        <p:nvPicPr>
          <p:cNvPr id="18"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745736"/>
          </a:xfrm>
          <a:prstGeom prst="rect">
            <a:avLst/>
          </a:prstGeom>
          <a:solidFill>
            <a:srgbClr val="252833"/>
          </a:solidFill>
          <a:ln/>
        </p:spPr>
      </p:sp>
      <p:sp>
        <p:nvSpPr>
          <p:cNvPr id="4" name="Text 2"/>
          <p:cNvSpPr/>
          <p:nvPr/>
        </p:nvSpPr>
        <p:spPr>
          <a:xfrm>
            <a:off x="3590687" y="329089"/>
            <a:ext cx="4244578" cy="351949"/>
          </a:xfrm>
          <a:prstGeom prst="rect">
            <a:avLst/>
          </a:prstGeom>
          <a:noFill/>
          <a:ln/>
        </p:spPr>
        <p:txBody>
          <a:bodyPr wrap="none" lIns="0" tIns="0" rIns="0" bIns="0" rtlCol="0" anchor="t"/>
          <a:lstStyle/>
          <a:p>
            <a:pPr indent="0" marL="0">
              <a:lnSpc>
                <a:spcPts val="2750"/>
              </a:lnSpc>
              <a:buNone/>
            </a:pPr>
            <a:r>
              <a:rPr lang="en-US" sz="2200" dirty="0">
                <a:solidFill>
                  <a:srgbClr val="F98AC7"/>
                </a:solidFill>
                <a:latin typeface="Lora" pitchFamily="34" charset="0"/>
                <a:ea typeface="Lora" pitchFamily="34" charset="-122"/>
                <a:cs typeface="Lora" pitchFamily="34" charset="-120"/>
              </a:rPr>
              <a:t>Challenges and Lessons Learned</a:t>
            </a:r>
            <a:endParaRPr lang="en-US" sz="2200" dirty="0"/>
          </a:p>
        </p:txBody>
      </p:sp>
      <p:sp>
        <p:nvSpPr>
          <p:cNvPr id="5" name="Text 3"/>
          <p:cNvSpPr/>
          <p:nvPr/>
        </p:nvSpPr>
        <p:spPr>
          <a:xfrm>
            <a:off x="3590687" y="980123"/>
            <a:ext cx="1868329"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Data Silos and Inconsistency</a:t>
            </a:r>
            <a:endParaRPr lang="en-US" sz="1100" dirty="0"/>
          </a:p>
        </p:txBody>
      </p:sp>
      <p:sp>
        <p:nvSpPr>
          <p:cNvPr id="6" name="Text 4"/>
          <p:cNvSpPr/>
          <p:nvPr/>
        </p:nvSpPr>
        <p:spPr>
          <a:xfrm>
            <a:off x="3590687" y="1275755"/>
            <a:ext cx="3578423" cy="957263"/>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We encountered various data silos across different systems and departments, leading to inconsistencies and difficulties in data integration. This challenge highlighted the importance of establishing a comprehensive data governance framework to ensure data quality and consistency.</a:t>
            </a:r>
            <a:endParaRPr lang="en-US" sz="900" dirty="0"/>
          </a:p>
        </p:txBody>
      </p:sp>
      <p:sp>
        <p:nvSpPr>
          <p:cNvPr id="7" name="Text 5"/>
          <p:cNvSpPr/>
          <p:nvPr/>
        </p:nvSpPr>
        <p:spPr>
          <a:xfrm>
            <a:off x="7468672" y="980123"/>
            <a:ext cx="1408033"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Solution</a:t>
            </a:r>
            <a:endParaRPr lang="en-US" sz="1100" dirty="0"/>
          </a:p>
        </p:txBody>
      </p:sp>
      <p:sp>
        <p:nvSpPr>
          <p:cNvPr id="8" name="Text 6"/>
          <p:cNvSpPr/>
          <p:nvPr/>
        </p:nvSpPr>
        <p:spPr>
          <a:xfrm>
            <a:off x="7468672" y="1275755"/>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Implemented a data governance framework based on DAMA-DMBOK principles to ensure data quality and consistency. This framework defined data ownership roles and responsibilities, established data standards, and provided guidance on data management practices.</a:t>
            </a:r>
            <a:endParaRPr lang="en-US" sz="900" dirty="0"/>
          </a:p>
        </p:txBody>
      </p:sp>
      <p:sp>
        <p:nvSpPr>
          <p:cNvPr id="9" name="Text 7"/>
          <p:cNvSpPr/>
          <p:nvPr/>
        </p:nvSpPr>
        <p:spPr>
          <a:xfrm>
            <a:off x="3590687" y="2594848"/>
            <a:ext cx="2329934"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Legacy Systems and Data Migration</a:t>
            </a:r>
            <a:endParaRPr lang="en-US" sz="1100" dirty="0"/>
          </a:p>
        </p:txBody>
      </p:sp>
      <p:sp>
        <p:nvSpPr>
          <p:cNvPr id="10" name="Text 8"/>
          <p:cNvSpPr/>
          <p:nvPr/>
        </p:nvSpPr>
        <p:spPr>
          <a:xfrm>
            <a:off x="3590687" y="2890480"/>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The presence of legacy systems with outdated data models posed significant challenges in data migration and integration. We had to develop strategies for handling legacy systems, ensuring data accuracy and minimizing disruption to business operations.</a:t>
            </a:r>
            <a:endParaRPr lang="en-US" sz="900" dirty="0"/>
          </a:p>
        </p:txBody>
      </p:sp>
      <p:sp>
        <p:nvSpPr>
          <p:cNvPr id="11" name="Text 9"/>
          <p:cNvSpPr/>
          <p:nvPr/>
        </p:nvSpPr>
        <p:spPr>
          <a:xfrm>
            <a:off x="7468672" y="2594848"/>
            <a:ext cx="1408033"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Solution</a:t>
            </a:r>
            <a:endParaRPr lang="en-US" sz="1100" dirty="0"/>
          </a:p>
        </p:txBody>
      </p:sp>
      <p:sp>
        <p:nvSpPr>
          <p:cNvPr id="12" name="Text 10"/>
          <p:cNvSpPr/>
          <p:nvPr/>
        </p:nvSpPr>
        <p:spPr>
          <a:xfrm>
            <a:off x="7468672" y="2890480"/>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Developed strategies for handling legacy systems, including data extraction, transformation, and loading (ETL) processes. We implemented data quality checks and validation procedures to ensure data accuracy during migration.</a:t>
            </a:r>
            <a:endParaRPr lang="en-US" sz="900" dirty="0"/>
          </a:p>
        </p:txBody>
      </p:sp>
      <p:sp>
        <p:nvSpPr>
          <p:cNvPr id="13" name="Text 11"/>
          <p:cNvSpPr/>
          <p:nvPr/>
        </p:nvSpPr>
        <p:spPr>
          <a:xfrm>
            <a:off x="3590687" y="4018121"/>
            <a:ext cx="3003590"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Stakeholder Engagement and Communication</a:t>
            </a:r>
            <a:endParaRPr lang="en-US" sz="1100" dirty="0"/>
          </a:p>
        </p:txBody>
      </p:sp>
      <p:sp>
        <p:nvSpPr>
          <p:cNvPr id="14" name="Text 12"/>
          <p:cNvSpPr/>
          <p:nvPr/>
        </p:nvSpPr>
        <p:spPr>
          <a:xfrm>
            <a:off x="3590687" y="4313753"/>
            <a:ext cx="3578423" cy="957263"/>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Securing buy-in and effective communication among stakeholders from different departments was crucial for the success of the project. We learned the importance of clear communication, training programs, and ongoing engagement to ensure a shared understanding of the data architecture and its benefits.</a:t>
            </a:r>
            <a:endParaRPr lang="en-US" sz="900" dirty="0"/>
          </a:p>
        </p:txBody>
      </p:sp>
      <p:sp>
        <p:nvSpPr>
          <p:cNvPr id="15" name="Text 13"/>
          <p:cNvSpPr/>
          <p:nvPr/>
        </p:nvSpPr>
        <p:spPr>
          <a:xfrm>
            <a:off x="7468672" y="4018121"/>
            <a:ext cx="1408033"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Solution</a:t>
            </a:r>
            <a:endParaRPr lang="en-US" sz="1100" dirty="0"/>
          </a:p>
        </p:txBody>
      </p:sp>
      <p:sp>
        <p:nvSpPr>
          <p:cNvPr id="16" name="Text 14"/>
          <p:cNvSpPr/>
          <p:nvPr/>
        </p:nvSpPr>
        <p:spPr>
          <a:xfrm>
            <a:off x="7468672" y="4313753"/>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Established a communication plan and conducted regular stakeholder meetings to keep them informed about the project's progress. We provided training programs to help stakeholders understand the data architecture and its implications for their work.</a:t>
            </a:r>
            <a:endParaRPr lang="en-US" sz="900" dirty="0"/>
          </a:p>
        </p:txBody>
      </p:sp>
      <p:sp>
        <p:nvSpPr>
          <p:cNvPr id="17" name="Text 15"/>
          <p:cNvSpPr/>
          <p:nvPr/>
        </p:nvSpPr>
        <p:spPr>
          <a:xfrm>
            <a:off x="3590687" y="5632847"/>
            <a:ext cx="1678662"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Data Security and Privacy</a:t>
            </a:r>
            <a:endParaRPr lang="en-US" sz="1100" dirty="0"/>
          </a:p>
        </p:txBody>
      </p:sp>
      <p:sp>
        <p:nvSpPr>
          <p:cNvPr id="18" name="Text 16"/>
          <p:cNvSpPr/>
          <p:nvPr/>
        </p:nvSpPr>
        <p:spPr>
          <a:xfrm>
            <a:off x="3590687" y="5928479"/>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Ensuring data security and privacy was paramount, given the sensitive nature of the data being managed. We implemented robust data access controls and security measures to protect sensitive information and comply with relevant regulations.</a:t>
            </a:r>
            <a:endParaRPr lang="en-US" sz="900" dirty="0"/>
          </a:p>
        </p:txBody>
      </p:sp>
      <p:sp>
        <p:nvSpPr>
          <p:cNvPr id="19" name="Text 17"/>
          <p:cNvSpPr/>
          <p:nvPr/>
        </p:nvSpPr>
        <p:spPr>
          <a:xfrm>
            <a:off x="7468672" y="5632847"/>
            <a:ext cx="1408033"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Solution</a:t>
            </a:r>
            <a:endParaRPr lang="en-US" sz="1100" dirty="0"/>
          </a:p>
        </p:txBody>
      </p:sp>
      <p:sp>
        <p:nvSpPr>
          <p:cNvPr id="20" name="Text 18"/>
          <p:cNvSpPr/>
          <p:nvPr/>
        </p:nvSpPr>
        <p:spPr>
          <a:xfrm>
            <a:off x="7468672" y="5928479"/>
            <a:ext cx="3578423" cy="765810"/>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Implemented robust data access controls and security measures, including encryption, access management systems, and data masking techniques. We also ensured compliance with relevant data privacy regulations.</a:t>
            </a:r>
            <a:endParaRPr lang="en-US" sz="900" dirty="0"/>
          </a:p>
        </p:txBody>
      </p:sp>
      <p:sp>
        <p:nvSpPr>
          <p:cNvPr id="21" name="Text 19"/>
          <p:cNvSpPr/>
          <p:nvPr/>
        </p:nvSpPr>
        <p:spPr>
          <a:xfrm>
            <a:off x="3590687" y="7056120"/>
            <a:ext cx="1681639"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Continuous Improvement</a:t>
            </a:r>
            <a:endParaRPr lang="en-US" sz="1100" dirty="0"/>
          </a:p>
        </p:txBody>
      </p:sp>
      <p:sp>
        <p:nvSpPr>
          <p:cNvPr id="22" name="Text 20"/>
          <p:cNvSpPr/>
          <p:nvPr/>
        </p:nvSpPr>
        <p:spPr>
          <a:xfrm>
            <a:off x="3590687" y="7351752"/>
            <a:ext cx="3578423" cy="957263"/>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Data architecture is an ongoing process that requires continuous improvement and adaptation to changing business needs. We established mechanisms for monitoring data quality, performance, and user feedback to identify areas for enhancement and ensure the long-term effectiveness of the data architecture.</a:t>
            </a:r>
            <a:endParaRPr lang="en-US" sz="900" dirty="0"/>
          </a:p>
        </p:txBody>
      </p:sp>
      <p:sp>
        <p:nvSpPr>
          <p:cNvPr id="23" name="Text 21"/>
          <p:cNvSpPr/>
          <p:nvPr/>
        </p:nvSpPr>
        <p:spPr>
          <a:xfrm>
            <a:off x="7468672" y="7056120"/>
            <a:ext cx="1408033" cy="175974"/>
          </a:xfrm>
          <a:prstGeom prst="rect">
            <a:avLst/>
          </a:prstGeom>
          <a:noFill/>
          <a:ln/>
        </p:spPr>
        <p:txBody>
          <a:bodyPr wrap="none" lIns="0" tIns="0" rIns="0" bIns="0" rtlCol="0" anchor="t"/>
          <a:lstStyle/>
          <a:p>
            <a:pPr indent="0" marL="0">
              <a:lnSpc>
                <a:spcPts val="1350"/>
              </a:lnSpc>
              <a:buNone/>
            </a:pPr>
            <a:r>
              <a:rPr lang="en-US" sz="1100" dirty="0">
                <a:solidFill>
                  <a:srgbClr val="F98AC7"/>
                </a:solidFill>
                <a:latin typeface="Lora" pitchFamily="34" charset="0"/>
                <a:ea typeface="Lora" pitchFamily="34" charset="-122"/>
                <a:cs typeface="Lora" pitchFamily="34" charset="-120"/>
              </a:rPr>
              <a:t>Solution</a:t>
            </a:r>
            <a:endParaRPr lang="en-US" sz="1100" dirty="0"/>
          </a:p>
        </p:txBody>
      </p:sp>
      <p:sp>
        <p:nvSpPr>
          <p:cNvPr id="24" name="Text 22"/>
          <p:cNvSpPr/>
          <p:nvPr/>
        </p:nvSpPr>
        <p:spPr>
          <a:xfrm>
            <a:off x="7468672" y="7351752"/>
            <a:ext cx="3578423" cy="574358"/>
          </a:xfrm>
          <a:prstGeom prst="rect">
            <a:avLst/>
          </a:prstGeom>
          <a:noFill/>
          <a:ln/>
        </p:spPr>
        <p:txBody>
          <a:bodyPr wrap="square" lIns="0" tIns="0" rIns="0" bIns="0" rtlCol="0" anchor="t"/>
          <a:lstStyle/>
          <a:p>
            <a:pPr indent="0" marL="0">
              <a:lnSpc>
                <a:spcPts val="1500"/>
              </a:lnSpc>
              <a:buNone/>
            </a:pPr>
            <a:r>
              <a:rPr lang="en-US" sz="900" dirty="0">
                <a:solidFill>
                  <a:srgbClr val="D6E5EF"/>
                </a:solidFill>
                <a:latin typeface="Source Sans Pro" pitchFamily="34" charset="0"/>
                <a:ea typeface="Source Sans Pro" pitchFamily="34" charset="-122"/>
                <a:cs typeface="Source Sans Pro" pitchFamily="34" charset="-120"/>
              </a:rPr>
              <a:t>Implemented data quality monitoring and performance metrics to track the effectiveness of the data architecture. We also established feedback mechanisms to gather user input and identify areas for improvement.</a:t>
            </a:r>
            <a:endParaRPr lang="en-US" sz="900" dirty="0"/>
          </a:p>
        </p:txBody>
      </p:sp>
      <p:pic>
        <p:nvPicPr>
          <p:cNvPr id="25"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7724" y="3391733"/>
            <a:ext cx="5632490" cy="704017"/>
          </a:xfrm>
          <a:prstGeom prst="rect">
            <a:avLst/>
          </a:prstGeom>
          <a:noFill/>
          <a:ln/>
        </p:spPr>
        <p:txBody>
          <a:bodyPr wrap="none" lIns="0" tIns="0" rIns="0" bIns="0" rtlCol="0" anchor="t"/>
          <a:lstStyle/>
          <a:p>
            <a:pPr indent="0" marL="0">
              <a:lnSpc>
                <a:spcPts val="5500"/>
              </a:lnSpc>
              <a:buNone/>
            </a:pPr>
            <a:r>
              <a:rPr lang="en-US" sz="4400" dirty="0">
                <a:solidFill>
                  <a:srgbClr val="F98AC7"/>
                </a:solidFill>
                <a:latin typeface="Lora" pitchFamily="34" charset="0"/>
                <a:ea typeface="Lora" pitchFamily="34" charset="-122"/>
                <a:cs typeface="Lora" pitchFamily="34" charset="-120"/>
              </a:rPr>
              <a:t>Thank you !</a:t>
            </a:r>
            <a:endParaRPr lang="en-US" sz="4400" dirty="0"/>
          </a:p>
        </p:txBody>
      </p:sp>
      <p:sp>
        <p:nvSpPr>
          <p:cNvPr id="6" name="Text 3"/>
          <p:cNvSpPr/>
          <p:nvPr/>
        </p:nvSpPr>
        <p:spPr>
          <a:xfrm>
            <a:off x="837724" y="4454723"/>
            <a:ext cx="7468553" cy="383024"/>
          </a:xfrm>
          <a:prstGeom prst="rect">
            <a:avLst/>
          </a:prstGeom>
          <a:noFill/>
          <a:ln/>
        </p:spPr>
        <p:txBody>
          <a:bodyPr wrap="none" lIns="0" tIns="0" rIns="0" bIns="0" rtlCol="0" anchor="t"/>
          <a:lstStyle/>
          <a:p>
            <a:pPr indent="0" marL="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Questions?</a:t>
            </a:r>
            <a:endParaRPr lang="en-US" sz="18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2024-08-30T09:39:03Z</dcterms:created>
  <dcterms:modified xsi:type="dcterms:W3CDTF">2024-08-30T09:39:03Z</dcterms:modified>
</cp:coreProperties>
</file>